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72" r:id="rId5"/>
    <p:sldMasterId id="2147483684" r:id="rId6"/>
    <p:sldMasterId id="2147483648" r:id="rId7"/>
  </p:sldMasterIdLst>
  <p:notesMasterIdLst>
    <p:notesMasterId r:id="rId76"/>
  </p:notesMasterIdLst>
  <p:sldIdLst>
    <p:sldId id="289" r:id="rId8"/>
    <p:sldId id="290" r:id="rId9"/>
    <p:sldId id="312" r:id="rId10"/>
    <p:sldId id="294" r:id="rId11"/>
    <p:sldId id="314" r:id="rId12"/>
    <p:sldId id="358" r:id="rId13"/>
    <p:sldId id="302" r:id="rId14"/>
    <p:sldId id="372" r:id="rId15"/>
    <p:sldId id="303" r:id="rId16"/>
    <p:sldId id="293" r:id="rId17"/>
    <p:sldId id="262" r:id="rId18"/>
    <p:sldId id="329" r:id="rId19"/>
    <p:sldId id="360" r:id="rId20"/>
    <p:sldId id="361" r:id="rId21"/>
    <p:sldId id="362" r:id="rId22"/>
    <p:sldId id="369" r:id="rId23"/>
    <p:sldId id="370" r:id="rId24"/>
    <p:sldId id="344" r:id="rId25"/>
    <p:sldId id="396" r:id="rId26"/>
    <p:sldId id="395" r:id="rId27"/>
    <p:sldId id="394" r:id="rId28"/>
    <p:sldId id="393" r:id="rId29"/>
    <p:sldId id="392" r:id="rId30"/>
    <p:sldId id="391" r:id="rId31"/>
    <p:sldId id="390" r:id="rId32"/>
    <p:sldId id="389" r:id="rId33"/>
    <p:sldId id="388" r:id="rId34"/>
    <p:sldId id="373" r:id="rId35"/>
    <p:sldId id="374" r:id="rId36"/>
    <p:sldId id="375" r:id="rId37"/>
    <p:sldId id="342" r:id="rId38"/>
    <p:sldId id="341" r:id="rId39"/>
    <p:sldId id="340" r:id="rId40"/>
    <p:sldId id="339" r:id="rId41"/>
    <p:sldId id="338" r:id="rId42"/>
    <p:sldId id="337" r:id="rId43"/>
    <p:sldId id="336" r:id="rId44"/>
    <p:sldId id="335" r:id="rId45"/>
    <p:sldId id="376" r:id="rId46"/>
    <p:sldId id="377" r:id="rId47"/>
    <p:sldId id="349" r:id="rId48"/>
    <p:sldId id="365" r:id="rId49"/>
    <p:sldId id="366" r:id="rId50"/>
    <p:sldId id="367" r:id="rId51"/>
    <p:sldId id="368" r:id="rId52"/>
    <p:sldId id="363" r:id="rId53"/>
    <p:sldId id="334" r:id="rId54"/>
    <p:sldId id="353" r:id="rId55"/>
    <p:sldId id="351" r:id="rId56"/>
    <p:sldId id="355" r:id="rId57"/>
    <p:sldId id="356" r:id="rId58"/>
    <p:sldId id="357" r:id="rId59"/>
    <p:sldId id="409" r:id="rId60"/>
    <p:sldId id="408" r:id="rId61"/>
    <p:sldId id="407" r:id="rId62"/>
    <p:sldId id="406" r:id="rId63"/>
    <p:sldId id="405" r:id="rId64"/>
    <p:sldId id="404" r:id="rId65"/>
    <p:sldId id="403" r:id="rId66"/>
    <p:sldId id="402" r:id="rId67"/>
    <p:sldId id="401" r:id="rId68"/>
    <p:sldId id="400" r:id="rId69"/>
    <p:sldId id="399" r:id="rId70"/>
    <p:sldId id="364" r:id="rId71"/>
    <p:sldId id="371" r:id="rId72"/>
    <p:sldId id="320" r:id="rId73"/>
    <p:sldId id="321" r:id="rId74"/>
    <p:sldId id="354" r:id="rId7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uest User" initials="GU" lastIdx="1" clrIdx="0">
    <p:extLst>
      <p:ext uri="{19B8F6BF-5375-455C-9EA6-DF929625EA0E}">
        <p15:presenceInfo xmlns:p15="http://schemas.microsoft.com/office/powerpoint/2012/main" userId="S::urn:spo:anon#cd7208c06b312210170b5ea27d83eb98896585d11d4502d2104280a730d455fe::"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82E260E-26BD-F1CF-3001-D87765D8D74E}" v="2" dt="2020-07-13T21:29:57.573"/>
    <p1510:client id="{09B281C5-760E-84D2-7A10-678F34A661F7}" v="1228" dt="2020-07-14T12:28:16.542"/>
    <p1510:client id="{106D488F-FA34-4D69-A6D7-617428BE9BCD}" v="40" dt="2020-07-24T16:51:36.382"/>
    <p1510:client id="{11A355DA-E11E-9154-BD43-3B7C614AA26A}" v="46" dt="2020-07-14T19:08:45.540"/>
    <p1510:client id="{1FF4D917-F549-E043-5E14-0C3655A26CBC}" v="310" dt="2020-07-14T16:37:21.731"/>
    <p1510:client id="{2258AF99-A76C-5FC7-DDA6-17CA2131E93E}" v="1075" dt="2020-07-13T23:17:00.593"/>
    <p1510:client id="{27EE8FAD-716F-0FED-C434-0938B6C9B8A1}" v="96" dt="2020-07-22T22:18:01.189"/>
    <p1510:client id="{2AFABFF6-FD2F-0C51-00B4-262249521916}" v="1" dt="2020-07-22T22:23:22.011"/>
    <p1510:client id="{2DB826AD-0F29-08DA-A52D-04ED4EF7D4FE}" v="6" dt="2020-07-14T15:58:59.715"/>
    <p1510:client id="{334DC9CD-B4A6-F552-4C7C-AEB28D01FAA8}" v="14" dt="2020-07-14T12:46:55.539"/>
    <p1510:client id="{3905FB53-C416-13C6-A300-51BA7BEDA023}" v="822" dt="2020-07-13T20:19:42.932"/>
    <p1510:client id="{3A2B7E0C-88F8-9FD7-1531-44F3FF455E40}" v="36" dt="2020-07-13T20:43:27.589"/>
    <p1510:client id="{447E04C2-0BCC-1987-A9AE-EEFC5B25164F}" v="3417" dt="2020-07-24T19:33:51.502"/>
    <p1510:client id="{5E7958F2-722A-44A6-91BD-2B198FE208ED}" v="2" dt="2020-07-14T13:56:53.754"/>
    <p1510:client id="{6CB59F3F-37B4-1936-E8BC-61E3E9AFBB5C}" v="16" dt="2020-07-14T16:10:44.183"/>
    <p1510:client id="{6F9C4578-1849-E4F8-EC25-18B523A349CD}" v="227" dt="2020-07-14T16:37:32.430"/>
    <p1510:client id="{6FD79637-58C9-93C0-E302-E02A329C38A3}" v="4898" dt="2020-07-26T17:50:18.158"/>
    <p1510:client id="{752BBB73-978F-F3DF-D8CC-977B650449E7}" v="1" dt="2020-07-14T13:21:33.044"/>
    <p1510:client id="{781F95F1-3C21-8A7B-7CA6-189CA475276F}" v="4882" dt="2020-07-24T20:34:15.037"/>
    <p1510:client id="{7E105960-DFBB-A298-81BE-99535E1DBA83}" v="90" dt="2020-07-23T22:54:50.033"/>
    <p1510:client id="{9095FA85-EF98-964E-4BB9-98972828FB82}" v="535" dt="2020-07-14T14:22:14.765"/>
    <p1510:client id="{A0F4AAE9-20C9-173F-50A8-4DF915D85633}" v="889" dt="2020-07-14T12:48:16.823"/>
    <p1510:client id="{A40A6E45-40C1-194F-743C-DEA4448B04D3}" v="171" dt="2020-07-14T15:12:30.253"/>
    <p1510:client id="{B1B2C121-ECF9-7BE3-B000-D388E3DD208B}" v="7" dt="2020-07-14T02:13:26.339"/>
    <p1510:client id="{C2FF82A3-671A-88B2-423A-5499426E5FB9}" v="247" dt="2020-07-27T02:06:15.857"/>
    <p1510:client id="{C7F14320-FC1F-277F-BBAE-4361753BFAB8}" v="431" dt="2020-07-14T15:22:12.274"/>
    <p1510:client id="{C9422184-DA24-BCDC-0C0F-C87517F100ED}" v="695" dt="2020-07-27T21:39:03.719"/>
    <p1510:client id="{D476A853-FF7A-6836-E659-C8ADE723C856}" v="286" dt="2020-07-20T18:59:18.194"/>
    <p1510:client id="{D69BE23F-2358-4548-5BF9-3E31D5F033F8}" v="1227" dt="2020-07-14T03:01:39.537"/>
    <p1510:client id="{DEED8D6F-7812-0525-F25E-181F212C527A}" v="198" dt="2020-07-13T23:31:22.521"/>
    <p1510:client id="{E618104E-A90B-4787-5C5F-FAC60B335F8A}" v="13" dt="2020-07-13T18:31:22.967"/>
    <p1510:client id="{F2184A8F-5165-7595-A563-91FD7F0A05B1}" v="2886" dt="2020-07-14T06:10:55.750"/>
    <p1510:client id="{F958B7F0-9106-A54D-6974-BECFEB4A0DC8}" v="4" dt="2020-07-14T14:24:15.695"/>
    <p1510:client id="{FB4D4CE5-114F-0BDA-A233-CA9B1FC6F59B}" v="18" dt="2020-07-14T13:56:15.90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slide" Target="slides/slide56.xml"/><Relationship Id="rId68" Type="http://schemas.openxmlformats.org/officeDocument/2006/relationships/slide" Target="slides/slide61.xml"/><Relationship Id="rId16" Type="http://schemas.openxmlformats.org/officeDocument/2006/relationships/slide" Target="slides/slide9.xml"/><Relationship Id="rId11" Type="http://schemas.openxmlformats.org/officeDocument/2006/relationships/slide" Target="slides/slide4.xml"/><Relationship Id="rId32" Type="http://schemas.openxmlformats.org/officeDocument/2006/relationships/slide" Target="slides/slide25.xml"/><Relationship Id="rId37" Type="http://schemas.openxmlformats.org/officeDocument/2006/relationships/slide" Target="slides/slide30.xml"/><Relationship Id="rId53" Type="http://schemas.openxmlformats.org/officeDocument/2006/relationships/slide" Target="slides/slide46.xml"/><Relationship Id="rId58" Type="http://schemas.openxmlformats.org/officeDocument/2006/relationships/slide" Target="slides/slide51.xml"/><Relationship Id="rId74" Type="http://schemas.openxmlformats.org/officeDocument/2006/relationships/slide" Target="slides/slide67.xml"/><Relationship Id="rId79" Type="http://schemas.openxmlformats.org/officeDocument/2006/relationships/viewProps" Target="viewProps.xml"/><Relationship Id="rId5" Type="http://schemas.openxmlformats.org/officeDocument/2006/relationships/slideMaster" Target="slideMasters/slideMaster2.xml"/><Relationship Id="rId61" Type="http://schemas.openxmlformats.org/officeDocument/2006/relationships/slide" Target="slides/slide54.xml"/><Relationship Id="rId82" Type="http://schemas.microsoft.com/office/2015/10/relationships/revisionInfo" Target="revisionInfo.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slide" Target="slides/slide57.xml"/><Relationship Id="rId69" Type="http://schemas.openxmlformats.org/officeDocument/2006/relationships/slide" Target="slides/slide62.xml"/><Relationship Id="rId77" Type="http://schemas.openxmlformats.org/officeDocument/2006/relationships/commentAuthors" Target="commentAuthors.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80"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slide" Target="slides/slide60.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slide" Target="slides/slide63.xml"/><Relationship Id="rId75" Type="http://schemas.openxmlformats.org/officeDocument/2006/relationships/slide" Target="slides/slide68.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slide" Target="slides/slide66.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6" Type="http://schemas.openxmlformats.org/officeDocument/2006/relationships/notesMaster" Target="notesMasters/notesMaster1.xml"/><Relationship Id="rId7" Type="http://schemas.openxmlformats.org/officeDocument/2006/relationships/slideMaster" Target="slideMasters/slideMaster4.xml"/><Relationship Id="rId71" Type="http://schemas.openxmlformats.org/officeDocument/2006/relationships/slide" Target="slides/slide64.xml"/><Relationship Id="rId2" Type="http://schemas.openxmlformats.org/officeDocument/2006/relationships/customXml" Target="../customXml/item2.xml"/><Relationship Id="rId29" Type="http://schemas.openxmlformats.org/officeDocument/2006/relationships/slide" Target="slides/slide22.xml"/><Relationship Id="rId24" Type="http://schemas.openxmlformats.org/officeDocument/2006/relationships/slide" Target="slides/slide17.xml"/><Relationship Id="rId40" Type="http://schemas.openxmlformats.org/officeDocument/2006/relationships/slide" Target="slides/slide33.xml"/><Relationship Id="rId45" Type="http://schemas.openxmlformats.org/officeDocument/2006/relationships/slide" Target="slides/slide38.xml"/><Relationship Id="rId66" Type="http://schemas.openxmlformats.org/officeDocument/2006/relationships/slide" Target="slides/slide59.xml"/></Relationships>
</file>

<file path=ppt/diagrams/_rels/data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svg"/><Relationship Id="rId1" Type="http://schemas.openxmlformats.org/officeDocument/2006/relationships/image" Target="../media/image2.png"/><Relationship Id="rId4" Type="http://schemas.openxmlformats.org/officeDocument/2006/relationships/image" Target="../media/image5.svg"/></Relationships>
</file>

<file path=ppt/diagrams/_rels/drawing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svg"/><Relationship Id="rId1" Type="http://schemas.openxmlformats.org/officeDocument/2006/relationships/image" Target="../media/image2.png"/><Relationship Id="rId4" Type="http://schemas.openxmlformats.org/officeDocument/2006/relationships/image" Target="../media/image5.svg"/></Relationships>
</file>

<file path=ppt/diagrams/colors1.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A378845-190F-43F8-B5D5-B433969F2E81}" type="doc">
      <dgm:prSet loTypeId="urn:microsoft.com/office/officeart/2018/2/layout/IconCircle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434BB3D2-127F-43C7-9D17-425619994144}">
      <dgm:prSet/>
      <dgm:spPr/>
      <dgm:t>
        <a:bodyPr/>
        <a:lstStyle/>
        <a:p>
          <a:pPr rtl="0">
            <a:lnSpc>
              <a:spcPct val="100000"/>
            </a:lnSpc>
          </a:pPr>
          <a:r>
            <a:rPr lang="en-US" b="0">
              <a:solidFill>
                <a:srgbClr val="010000"/>
              </a:solidFill>
              <a:latin typeface="Calibri Light"/>
            </a:rPr>
            <a:t>Participation</a:t>
          </a:r>
          <a:r>
            <a:rPr lang="en-US" b="0" i="0" u="none" strike="noStrike" cap="none" baseline="0" noProof="0">
              <a:solidFill>
                <a:srgbClr val="010000"/>
              </a:solidFill>
              <a:latin typeface="Calibri Light"/>
              <a:cs typeface="Calibri Light"/>
            </a:rPr>
            <a:t> invited at the end of the session. Currently, everyone is muted since we are such a large group.</a:t>
          </a:r>
        </a:p>
      </dgm:t>
    </dgm:pt>
    <dgm:pt modelId="{082337AD-0C20-4C44-8E99-BA99E37F4434}" type="parTrans" cxnId="{97E462ED-4F18-4E41-AF5F-E9D70DEAA02C}">
      <dgm:prSet/>
      <dgm:spPr/>
      <dgm:t>
        <a:bodyPr/>
        <a:lstStyle/>
        <a:p>
          <a:endParaRPr lang="en-US"/>
        </a:p>
      </dgm:t>
    </dgm:pt>
    <dgm:pt modelId="{537F9F9E-5DC3-4E6B-97BF-36BBE8D0CEB6}" type="sibTrans" cxnId="{97E462ED-4F18-4E41-AF5F-E9D70DEAA02C}">
      <dgm:prSet/>
      <dgm:spPr/>
      <dgm:t>
        <a:bodyPr/>
        <a:lstStyle/>
        <a:p>
          <a:pPr>
            <a:lnSpc>
              <a:spcPct val="100000"/>
            </a:lnSpc>
          </a:pPr>
          <a:endParaRPr lang="en-US"/>
        </a:p>
      </dgm:t>
    </dgm:pt>
    <dgm:pt modelId="{C252200A-E714-4161-87A2-CFAAEF129594}">
      <dgm:prSet/>
      <dgm:spPr/>
      <dgm:t>
        <a:bodyPr/>
        <a:lstStyle/>
        <a:p>
          <a:pPr>
            <a:lnSpc>
              <a:spcPct val="100000"/>
            </a:lnSpc>
          </a:pPr>
          <a:r>
            <a:rPr lang="en-US"/>
            <a:t>Co-creating a safe learning environment </a:t>
          </a:r>
          <a:r>
            <a:rPr lang="en-US">
              <a:latin typeface="Calibri Light" panose="020F0302020204030204"/>
            </a:rPr>
            <a:t>with our peers</a:t>
          </a:r>
          <a:endParaRPr lang="en-US"/>
        </a:p>
      </dgm:t>
    </dgm:pt>
    <dgm:pt modelId="{67E03375-613D-4492-A4AB-26703C0FD65C}" type="parTrans" cxnId="{E5D60AAA-0B76-4412-BB8B-4BB9CAB315FA}">
      <dgm:prSet/>
      <dgm:spPr/>
      <dgm:t>
        <a:bodyPr/>
        <a:lstStyle/>
        <a:p>
          <a:endParaRPr lang="en-US"/>
        </a:p>
      </dgm:t>
    </dgm:pt>
    <dgm:pt modelId="{22A3F7F0-15BE-4EC3-B615-334036936E30}" type="sibTrans" cxnId="{E5D60AAA-0B76-4412-BB8B-4BB9CAB315FA}">
      <dgm:prSet/>
      <dgm:spPr/>
      <dgm:t>
        <a:bodyPr/>
        <a:lstStyle/>
        <a:p>
          <a:pPr>
            <a:lnSpc>
              <a:spcPct val="100000"/>
            </a:lnSpc>
          </a:pPr>
          <a:endParaRPr lang="en-US"/>
        </a:p>
      </dgm:t>
    </dgm:pt>
    <dgm:pt modelId="{5D568A5C-6866-4CDB-A72A-8F6F68789143}">
      <dgm:prSet phldr="0"/>
      <dgm:spPr/>
      <dgm:t>
        <a:bodyPr/>
        <a:lstStyle/>
        <a:p>
          <a:pPr>
            <a:lnSpc>
              <a:spcPct val="100000"/>
            </a:lnSpc>
          </a:pPr>
          <a:r>
            <a:rPr lang="en-US">
              <a:latin typeface="Calibri Light" panose="020F0302020204030204"/>
            </a:rPr>
            <a:t>Session is being recorded and all of the materials will be shared on FCIP's website</a:t>
          </a:r>
        </a:p>
      </dgm:t>
    </dgm:pt>
    <dgm:pt modelId="{6F30F223-7C28-44EA-AC4A-D31471C51A75}" type="parTrans" cxnId="{008C36D7-5CC7-4F3B-A4E5-4791400CA849}">
      <dgm:prSet/>
      <dgm:spPr/>
    </dgm:pt>
    <dgm:pt modelId="{2C473339-3AC7-4E5B-8CB9-5E7F95C911EB}" type="sibTrans" cxnId="{008C36D7-5CC7-4F3B-A4E5-4791400CA849}">
      <dgm:prSet/>
      <dgm:spPr/>
      <dgm:t>
        <a:bodyPr/>
        <a:lstStyle/>
        <a:p>
          <a:pPr>
            <a:lnSpc>
              <a:spcPct val="100000"/>
            </a:lnSpc>
          </a:pPr>
          <a:endParaRPr lang="en-US"/>
        </a:p>
      </dgm:t>
    </dgm:pt>
    <dgm:pt modelId="{BE3C3F7C-5CF0-4B24-81F2-208A959F3AE6}">
      <dgm:prSet phldr="0"/>
      <dgm:spPr/>
      <dgm:t>
        <a:bodyPr/>
        <a:lstStyle/>
        <a:p>
          <a:pPr rtl="0">
            <a:lnSpc>
              <a:spcPct val="100000"/>
            </a:lnSpc>
          </a:pPr>
          <a:r>
            <a:rPr lang="en-US">
              <a:latin typeface="Calibri Light" panose="020F0302020204030204"/>
            </a:rPr>
            <a:t>Discussion will break off into breakout rooms later in the session</a:t>
          </a:r>
        </a:p>
      </dgm:t>
    </dgm:pt>
    <dgm:pt modelId="{46CF0041-4D3E-4D3A-8D54-AA48CCDEA383}" type="parTrans" cxnId="{2F5E838D-7C8A-4646-BC3F-9DF15D3999D4}">
      <dgm:prSet/>
      <dgm:spPr/>
    </dgm:pt>
    <dgm:pt modelId="{CAC6B652-1C24-4697-8C96-31C0C1DA2051}" type="sibTrans" cxnId="{2F5E838D-7C8A-4646-BC3F-9DF15D3999D4}">
      <dgm:prSet/>
      <dgm:spPr/>
    </dgm:pt>
    <dgm:pt modelId="{FA03F7B6-B56A-4BB2-B984-2ED20A480626}" type="pres">
      <dgm:prSet presAssocID="{FA378845-190F-43F8-B5D5-B433969F2E81}" presName="root" presStyleCnt="0">
        <dgm:presLayoutVars>
          <dgm:dir/>
          <dgm:resizeHandles val="exact"/>
        </dgm:presLayoutVars>
      </dgm:prSet>
      <dgm:spPr/>
    </dgm:pt>
    <dgm:pt modelId="{B1E45A88-F63C-4B54-9F29-FE9B73E226A6}" type="pres">
      <dgm:prSet presAssocID="{FA378845-190F-43F8-B5D5-B433969F2E81}" presName="container" presStyleCnt="0">
        <dgm:presLayoutVars>
          <dgm:dir/>
          <dgm:resizeHandles val="exact"/>
        </dgm:presLayoutVars>
      </dgm:prSet>
      <dgm:spPr/>
    </dgm:pt>
    <dgm:pt modelId="{D93F2DAC-1C8E-4394-A4D2-DCB0E7879F83}" type="pres">
      <dgm:prSet presAssocID="{434BB3D2-127F-43C7-9D17-425619994144}" presName="compNode" presStyleCnt="0"/>
      <dgm:spPr/>
    </dgm:pt>
    <dgm:pt modelId="{8B89B4FA-0209-4618-B698-A22911EBDF47}" type="pres">
      <dgm:prSet presAssocID="{434BB3D2-127F-43C7-9D17-425619994144}" presName="iconBgRect" presStyleLbl="bgShp" presStyleIdx="0" presStyleCnt="4"/>
      <dgm:spPr/>
    </dgm:pt>
    <dgm:pt modelId="{7586D645-4EE5-4447-91DD-79680565796E}" type="pres">
      <dgm:prSet presAssocID="{434BB3D2-127F-43C7-9D17-425619994144}"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hat"/>
        </a:ext>
      </dgm:extLst>
    </dgm:pt>
    <dgm:pt modelId="{0B2F1CAF-82EE-461D-8C19-736321FCC7E3}" type="pres">
      <dgm:prSet presAssocID="{434BB3D2-127F-43C7-9D17-425619994144}" presName="spaceRect" presStyleCnt="0"/>
      <dgm:spPr/>
    </dgm:pt>
    <dgm:pt modelId="{369EE7E6-8845-49F5-A36C-BEA67A4B7B3B}" type="pres">
      <dgm:prSet presAssocID="{434BB3D2-127F-43C7-9D17-425619994144}" presName="textRect" presStyleLbl="revTx" presStyleIdx="0" presStyleCnt="4">
        <dgm:presLayoutVars>
          <dgm:chMax val="1"/>
          <dgm:chPref val="1"/>
        </dgm:presLayoutVars>
      </dgm:prSet>
      <dgm:spPr/>
    </dgm:pt>
    <dgm:pt modelId="{4EE2E078-5ABB-4F77-8A65-884276BCD3DC}" type="pres">
      <dgm:prSet presAssocID="{537F9F9E-5DC3-4E6B-97BF-36BBE8D0CEB6}" presName="sibTrans" presStyleLbl="sibTrans2D1" presStyleIdx="0" presStyleCnt="0"/>
      <dgm:spPr/>
    </dgm:pt>
    <dgm:pt modelId="{4D203D2D-1E39-486A-9219-3EA38EA59D40}" type="pres">
      <dgm:prSet presAssocID="{C252200A-E714-4161-87A2-CFAAEF129594}" presName="compNode" presStyleCnt="0"/>
      <dgm:spPr/>
    </dgm:pt>
    <dgm:pt modelId="{CE9D8992-0917-4322-8A18-C02C1632CC91}" type="pres">
      <dgm:prSet presAssocID="{C252200A-E714-4161-87A2-CFAAEF129594}" presName="iconBgRect" presStyleLbl="bgShp" presStyleIdx="1" presStyleCnt="4"/>
      <dgm:spPr/>
    </dgm:pt>
    <dgm:pt modelId="{0A0360A3-7B5D-4CBB-BB1E-4CA58397F3DB}" type="pres">
      <dgm:prSet presAssocID="{C252200A-E714-4161-87A2-CFAAEF129594}"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User Network"/>
        </a:ext>
      </dgm:extLst>
    </dgm:pt>
    <dgm:pt modelId="{C56FD395-AF55-498D-8B7F-5339F8E172EF}" type="pres">
      <dgm:prSet presAssocID="{C252200A-E714-4161-87A2-CFAAEF129594}" presName="spaceRect" presStyleCnt="0"/>
      <dgm:spPr/>
    </dgm:pt>
    <dgm:pt modelId="{3458655D-898D-4FAA-9788-85CD923E5903}" type="pres">
      <dgm:prSet presAssocID="{C252200A-E714-4161-87A2-CFAAEF129594}" presName="textRect" presStyleLbl="revTx" presStyleIdx="1" presStyleCnt="4">
        <dgm:presLayoutVars>
          <dgm:chMax val="1"/>
          <dgm:chPref val="1"/>
        </dgm:presLayoutVars>
      </dgm:prSet>
      <dgm:spPr/>
    </dgm:pt>
    <dgm:pt modelId="{10272CFD-4A10-4A92-B0E2-902CA9A74C37}" type="pres">
      <dgm:prSet presAssocID="{22A3F7F0-15BE-4EC3-B615-334036936E30}" presName="sibTrans" presStyleLbl="sibTrans2D1" presStyleIdx="0" presStyleCnt="0"/>
      <dgm:spPr/>
    </dgm:pt>
    <dgm:pt modelId="{1493531B-E209-4D8F-A51F-89D8A0469CD0}" type="pres">
      <dgm:prSet presAssocID="{5D568A5C-6866-4CDB-A72A-8F6F68789143}" presName="compNode" presStyleCnt="0"/>
      <dgm:spPr/>
    </dgm:pt>
    <dgm:pt modelId="{232FBB88-6AA0-48CF-BDA9-53B0E2CCFAA7}" type="pres">
      <dgm:prSet presAssocID="{5D568A5C-6866-4CDB-A72A-8F6F68789143}" presName="iconBgRect" presStyleLbl="bgShp" presStyleIdx="2" presStyleCnt="4"/>
      <dgm:spPr/>
    </dgm:pt>
    <dgm:pt modelId="{5A02EC34-C52C-427F-885A-3AA4C8C02B1C}" type="pres">
      <dgm:prSet presAssocID="{5D568A5C-6866-4CDB-A72A-8F6F68789143}" presName="iconRect" presStyleLbl="node1" presStyleIdx="2" presStyleCnt="4"/>
      <dgm:spPr/>
    </dgm:pt>
    <dgm:pt modelId="{BA4615E4-7DFD-43E5-84CB-E63C1AEAE5CA}" type="pres">
      <dgm:prSet presAssocID="{5D568A5C-6866-4CDB-A72A-8F6F68789143}" presName="spaceRect" presStyleCnt="0"/>
      <dgm:spPr/>
    </dgm:pt>
    <dgm:pt modelId="{C496E7E8-FBE8-4DE1-A99B-5D3FCCC838B1}" type="pres">
      <dgm:prSet presAssocID="{5D568A5C-6866-4CDB-A72A-8F6F68789143}" presName="textRect" presStyleLbl="revTx" presStyleIdx="2" presStyleCnt="4">
        <dgm:presLayoutVars>
          <dgm:chMax val="1"/>
          <dgm:chPref val="1"/>
        </dgm:presLayoutVars>
      </dgm:prSet>
      <dgm:spPr/>
    </dgm:pt>
    <dgm:pt modelId="{098ACD41-B7B6-4889-8DBF-8A89917551E2}" type="pres">
      <dgm:prSet presAssocID="{2C473339-3AC7-4E5B-8CB9-5E7F95C911EB}" presName="sibTrans" presStyleLbl="sibTrans2D1" presStyleIdx="0" presStyleCnt="0"/>
      <dgm:spPr/>
    </dgm:pt>
    <dgm:pt modelId="{47C8C79B-B1AF-4CB3-A2F9-F06FABFD289C}" type="pres">
      <dgm:prSet presAssocID="{BE3C3F7C-5CF0-4B24-81F2-208A959F3AE6}" presName="compNode" presStyleCnt="0"/>
      <dgm:spPr/>
    </dgm:pt>
    <dgm:pt modelId="{9B9CB384-57DE-4FCA-8D0F-BDE4406E72F7}" type="pres">
      <dgm:prSet presAssocID="{BE3C3F7C-5CF0-4B24-81F2-208A959F3AE6}" presName="iconBgRect" presStyleLbl="bgShp" presStyleIdx="3" presStyleCnt="4"/>
      <dgm:spPr/>
    </dgm:pt>
    <dgm:pt modelId="{B0033BE4-FDBC-4062-ADE8-3FB5E1265764}" type="pres">
      <dgm:prSet presAssocID="{BE3C3F7C-5CF0-4B24-81F2-208A959F3AE6}" presName="iconRect" presStyleLbl="node1" presStyleIdx="3" presStyleCnt="4"/>
      <dgm:spPr/>
    </dgm:pt>
    <dgm:pt modelId="{35A1F89D-5BC0-44D3-80C2-AAC157299C7A}" type="pres">
      <dgm:prSet presAssocID="{BE3C3F7C-5CF0-4B24-81F2-208A959F3AE6}" presName="spaceRect" presStyleCnt="0"/>
      <dgm:spPr/>
    </dgm:pt>
    <dgm:pt modelId="{3717F75F-17CF-4DEB-8A73-0F7E9E784D63}" type="pres">
      <dgm:prSet presAssocID="{BE3C3F7C-5CF0-4B24-81F2-208A959F3AE6}" presName="textRect" presStyleLbl="revTx" presStyleIdx="3" presStyleCnt="4">
        <dgm:presLayoutVars>
          <dgm:chMax val="1"/>
          <dgm:chPref val="1"/>
        </dgm:presLayoutVars>
      </dgm:prSet>
      <dgm:spPr/>
    </dgm:pt>
  </dgm:ptLst>
  <dgm:cxnLst>
    <dgm:cxn modelId="{3BE3EC0D-90B0-4A99-8251-2EFB746A71AD}" type="presOf" srcId="{434BB3D2-127F-43C7-9D17-425619994144}" destId="{369EE7E6-8845-49F5-A36C-BEA67A4B7B3B}" srcOrd="0" destOrd="0" presId="urn:microsoft.com/office/officeart/2018/2/layout/IconCircleList"/>
    <dgm:cxn modelId="{E00CCB6E-6AFA-4983-ACBB-B93A80F6D97A}" type="presOf" srcId="{5D568A5C-6866-4CDB-A72A-8F6F68789143}" destId="{C496E7E8-FBE8-4DE1-A99B-5D3FCCC838B1}" srcOrd="0" destOrd="0" presId="urn:microsoft.com/office/officeart/2018/2/layout/IconCircleList"/>
    <dgm:cxn modelId="{2F5E838D-7C8A-4646-BC3F-9DF15D3999D4}" srcId="{FA378845-190F-43F8-B5D5-B433969F2E81}" destId="{BE3C3F7C-5CF0-4B24-81F2-208A959F3AE6}" srcOrd="3" destOrd="0" parTransId="{46CF0041-4D3E-4D3A-8D54-AA48CCDEA383}" sibTransId="{CAC6B652-1C24-4697-8C96-31C0C1DA2051}"/>
    <dgm:cxn modelId="{68572E90-F7E0-4B12-A07E-96DCF0379D41}" type="presOf" srcId="{BE3C3F7C-5CF0-4B24-81F2-208A959F3AE6}" destId="{3717F75F-17CF-4DEB-8A73-0F7E9E784D63}" srcOrd="0" destOrd="0" presId="urn:microsoft.com/office/officeart/2018/2/layout/IconCircleList"/>
    <dgm:cxn modelId="{D82F9593-0963-4225-8527-59E819F96AFB}" type="presOf" srcId="{C252200A-E714-4161-87A2-CFAAEF129594}" destId="{3458655D-898D-4FAA-9788-85CD923E5903}" srcOrd="0" destOrd="0" presId="urn:microsoft.com/office/officeart/2018/2/layout/IconCircleList"/>
    <dgm:cxn modelId="{16E476A0-C052-4044-9956-9F38205AB3E1}" type="presOf" srcId="{2C473339-3AC7-4E5B-8CB9-5E7F95C911EB}" destId="{098ACD41-B7B6-4889-8DBF-8A89917551E2}" srcOrd="0" destOrd="0" presId="urn:microsoft.com/office/officeart/2018/2/layout/IconCircleList"/>
    <dgm:cxn modelId="{0DFD72A9-26FC-443F-A94E-52A2A3501A7E}" type="presOf" srcId="{537F9F9E-5DC3-4E6B-97BF-36BBE8D0CEB6}" destId="{4EE2E078-5ABB-4F77-8A65-884276BCD3DC}" srcOrd="0" destOrd="0" presId="urn:microsoft.com/office/officeart/2018/2/layout/IconCircleList"/>
    <dgm:cxn modelId="{E5D60AAA-0B76-4412-BB8B-4BB9CAB315FA}" srcId="{FA378845-190F-43F8-B5D5-B433969F2E81}" destId="{C252200A-E714-4161-87A2-CFAAEF129594}" srcOrd="1" destOrd="0" parTransId="{67E03375-613D-4492-A4AB-26703C0FD65C}" sibTransId="{22A3F7F0-15BE-4EC3-B615-334036936E30}"/>
    <dgm:cxn modelId="{6AC52DC5-A96F-49E6-BD81-C93752859BAA}" type="presOf" srcId="{FA378845-190F-43F8-B5D5-B433969F2E81}" destId="{FA03F7B6-B56A-4BB2-B984-2ED20A480626}" srcOrd="0" destOrd="0" presId="urn:microsoft.com/office/officeart/2018/2/layout/IconCircleList"/>
    <dgm:cxn modelId="{B27E9BC5-CEE3-487C-94BA-2CA17D107194}" type="presOf" srcId="{22A3F7F0-15BE-4EC3-B615-334036936E30}" destId="{10272CFD-4A10-4A92-B0E2-902CA9A74C37}" srcOrd="0" destOrd="0" presId="urn:microsoft.com/office/officeart/2018/2/layout/IconCircleList"/>
    <dgm:cxn modelId="{008C36D7-5CC7-4F3B-A4E5-4791400CA849}" srcId="{FA378845-190F-43F8-B5D5-B433969F2E81}" destId="{5D568A5C-6866-4CDB-A72A-8F6F68789143}" srcOrd="2" destOrd="0" parTransId="{6F30F223-7C28-44EA-AC4A-D31471C51A75}" sibTransId="{2C473339-3AC7-4E5B-8CB9-5E7F95C911EB}"/>
    <dgm:cxn modelId="{97E462ED-4F18-4E41-AF5F-E9D70DEAA02C}" srcId="{FA378845-190F-43F8-B5D5-B433969F2E81}" destId="{434BB3D2-127F-43C7-9D17-425619994144}" srcOrd="0" destOrd="0" parTransId="{082337AD-0C20-4C44-8E99-BA99E37F4434}" sibTransId="{537F9F9E-5DC3-4E6B-97BF-36BBE8D0CEB6}"/>
    <dgm:cxn modelId="{52A09591-D782-4B9B-B29A-1589E4BF13C7}" type="presParOf" srcId="{FA03F7B6-B56A-4BB2-B984-2ED20A480626}" destId="{B1E45A88-F63C-4B54-9F29-FE9B73E226A6}" srcOrd="0" destOrd="0" presId="urn:microsoft.com/office/officeart/2018/2/layout/IconCircleList"/>
    <dgm:cxn modelId="{B42C393B-08E5-40E9-9560-08C0EA43DDED}" type="presParOf" srcId="{B1E45A88-F63C-4B54-9F29-FE9B73E226A6}" destId="{D93F2DAC-1C8E-4394-A4D2-DCB0E7879F83}" srcOrd="0" destOrd="0" presId="urn:microsoft.com/office/officeart/2018/2/layout/IconCircleList"/>
    <dgm:cxn modelId="{8488A48A-4CF6-4EF4-946A-DA8EC046E99F}" type="presParOf" srcId="{D93F2DAC-1C8E-4394-A4D2-DCB0E7879F83}" destId="{8B89B4FA-0209-4618-B698-A22911EBDF47}" srcOrd="0" destOrd="0" presId="urn:microsoft.com/office/officeart/2018/2/layout/IconCircleList"/>
    <dgm:cxn modelId="{01573985-0A95-40FB-8881-0B885BCBB422}" type="presParOf" srcId="{D93F2DAC-1C8E-4394-A4D2-DCB0E7879F83}" destId="{7586D645-4EE5-4447-91DD-79680565796E}" srcOrd="1" destOrd="0" presId="urn:microsoft.com/office/officeart/2018/2/layout/IconCircleList"/>
    <dgm:cxn modelId="{923C3475-573C-425C-AA50-D3A6D252FF9E}" type="presParOf" srcId="{D93F2DAC-1C8E-4394-A4D2-DCB0E7879F83}" destId="{0B2F1CAF-82EE-461D-8C19-736321FCC7E3}" srcOrd="2" destOrd="0" presId="urn:microsoft.com/office/officeart/2018/2/layout/IconCircleList"/>
    <dgm:cxn modelId="{7BDB7F80-0ADD-4811-A55F-257668285F95}" type="presParOf" srcId="{D93F2DAC-1C8E-4394-A4D2-DCB0E7879F83}" destId="{369EE7E6-8845-49F5-A36C-BEA67A4B7B3B}" srcOrd="3" destOrd="0" presId="urn:microsoft.com/office/officeart/2018/2/layout/IconCircleList"/>
    <dgm:cxn modelId="{40F110D0-22F1-4CD6-B8CA-2302219D6C6D}" type="presParOf" srcId="{B1E45A88-F63C-4B54-9F29-FE9B73E226A6}" destId="{4EE2E078-5ABB-4F77-8A65-884276BCD3DC}" srcOrd="1" destOrd="0" presId="urn:microsoft.com/office/officeart/2018/2/layout/IconCircleList"/>
    <dgm:cxn modelId="{B7CFC8DC-C2AC-4F0B-8450-BF6DE7D3F5DD}" type="presParOf" srcId="{B1E45A88-F63C-4B54-9F29-FE9B73E226A6}" destId="{4D203D2D-1E39-486A-9219-3EA38EA59D40}" srcOrd="2" destOrd="0" presId="urn:microsoft.com/office/officeart/2018/2/layout/IconCircleList"/>
    <dgm:cxn modelId="{4A4C5AD6-BD4E-4B5E-8BB1-516D39639817}" type="presParOf" srcId="{4D203D2D-1E39-486A-9219-3EA38EA59D40}" destId="{CE9D8992-0917-4322-8A18-C02C1632CC91}" srcOrd="0" destOrd="0" presId="urn:microsoft.com/office/officeart/2018/2/layout/IconCircleList"/>
    <dgm:cxn modelId="{D0968F96-E816-4405-8110-9075BBF933C5}" type="presParOf" srcId="{4D203D2D-1E39-486A-9219-3EA38EA59D40}" destId="{0A0360A3-7B5D-4CBB-BB1E-4CA58397F3DB}" srcOrd="1" destOrd="0" presId="urn:microsoft.com/office/officeart/2018/2/layout/IconCircleList"/>
    <dgm:cxn modelId="{5566D4F0-A67E-4354-8F22-A75735E622B0}" type="presParOf" srcId="{4D203D2D-1E39-486A-9219-3EA38EA59D40}" destId="{C56FD395-AF55-498D-8B7F-5339F8E172EF}" srcOrd="2" destOrd="0" presId="urn:microsoft.com/office/officeart/2018/2/layout/IconCircleList"/>
    <dgm:cxn modelId="{14829C1D-D8C5-4EF1-817E-C25F1BF60E46}" type="presParOf" srcId="{4D203D2D-1E39-486A-9219-3EA38EA59D40}" destId="{3458655D-898D-4FAA-9788-85CD923E5903}" srcOrd="3" destOrd="0" presId="urn:microsoft.com/office/officeart/2018/2/layout/IconCircleList"/>
    <dgm:cxn modelId="{A1AA22FD-4581-4ACC-AB6A-9970C4C387D7}" type="presParOf" srcId="{B1E45A88-F63C-4B54-9F29-FE9B73E226A6}" destId="{10272CFD-4A10-4A92-B0E2-902CA9A74C37}" srcOrd="3" destOrd="0" presId="urn:microsoft.com/office/officeart/2018/2/layout/IconCircleList"/>
    <dgm:cxn modelId="{1A649316-3CD6-45EC-9287-23AB30AA7687}" type="presParOf" srcId="{B1E45A88-F63C-4B54-9F29-FE9B73E226A6}" destId="{1493531B-E209-4D8F-A51F-89D8A0469CD0}" srcOrd="4" destOrd="0" presId="urn:microsoft.com/office/officeart/2018/2/layout/IconCircleList"/>
    <dgm:cxn modelId="{5486C769-BB77-454E-BBE7-E437066080B0}" type="presParOf" srcId="{1493531B-E209-4D8F-A51F-89D8A0469CD0}" destId="{232FBB88-6AA0-48CF-BDA9-53B0E2CCFAA7}" srcOrd="0" destOrd="0" presId="urn:microsoft.com/office/officeart/2018/2/layout/IconCircleList"/>
    <dgm:cxn modelId="{0AD3B047-B206-452C-99A2-FCF8B2136AF7}" type="presParOf" srcId="{1493531B-E209-4D8F-A51F-89D8A0469CD0}" destId="{5A02EC34-C52C-427F-885A-3AA4C8C02B1C}" srcOrd="1" destOrd="0" presId="urn:microsoft.com/office/officeart/2018/2/layout/IconCircleList"/>
    <dgm:cxn modelId="{B1653AEE-AD8F-4C3E-8C66-C105C94DBA02}" type="presParOf" srcId="{1493531B-E209-4D8F-A51F-89D8A0469CD0}" destId="{BA4615E4-7DFD-43E5-84CB-E63C1AEAE5CA}" srcOrd="2" destOrd="0" presId="urn:microsoft.com/office/officeart/2018/2/layout/IconCircleList"/>
    <dgm:cxn modelId="{E6D15FF8-942C-480B-8956-652739594E2D}" type="presParOf" srcId="{1493531B-E209-4D8F-A51F-89D8A0469CD0}" destId="{C496E7E8-FBE8-4DE1-A99B-5D3FCCC838B1}" srcOrd="3" destOrd="0" presId="urn:microsoft.com/office/officeart/2018/2/layout/IconCircleList"/>
    <dgm:cxn modelId="{3B45D812-DEC0-4318-8C56-2BC9296AF74C}" type="presParOf" srcId="{B1E45A88-F63C-4B54-9F29-FE9B73E226A6}" destId="{098ACD41-B7B6-4889-8DBF-8A89917551E2}" srcOrd="5" destOrd="0" presId="urn:microsoft.com/office/officeart/2018/2/layout/IconCircleList"/>
    <dgm:cxn modelId="{B23B7C6B-8FD0-4E7D-83BD-A9A79D080A23}" type="presParOf" srcId="{B1E45A88-F63C-4B54-9F29-FE9B73E226A6}" destId="{47C8C79B-B1AF-4CB3-A2F9-F06FABFD289C}" srcOrd="6" destOrd="0" presId="urn:microsoft.com/office/officeart/2018/2/layout/IconCircleList"/>
    <dgm:cxn modelId="{D84C4CE2-FB00-4BF7-86C6-560855037C80}" type="presParOf" srcId="{47C8C79B-B1AF-4CB3-A2F9-F06FABFD289C}" destId="{9B9CB384-57DE-4FCA-8D0F-BDE4406E72F7}" srcOrd="0" destOrd="0" presId="urn:microsoft.com/office/officeart/2018/2/layout/IconCircleList"/>
    <dgm:cxn modelId="{EEAE408A-3CFC-4639-8B6D-D4B5A24576C3}" type="presParOf" srcId="{47C8C79B-B1AF-4CB3-A2F9-F06FABFD289C}" destId="{B0033BE4-FDBC-4062-ADE8-3FB5E1265764}" srcOrd="1" destOrd="0" presId="urn:microsoft.com/office/officeart/2018/2/layout/IconCircleList"/>
    <dgm:cxn modelId="{8C3BDE4A-49DE-4E8B-BA7D-E321D5BE002D}" type="presParOf" srcId="{47C8C79B-B1AF-4CB3-A2F9-F06FABFD289C}" destId="{35A1F89D-5BC0-44D3-80C2-AAC157299C7A}" srcOrd="2" destOrd="0" presId="urn:microsoft.com/office/officeart/2018/2/layout/IconCircleList"/>
    <dgm:cxn modelId="{0A841894-02BF-4EBC-8EFA-89DA74CCE83B}" type="presParOf" srcId="{47C8C79B-B1AF-4CB3-A2F9-F06FABFD289C}" destId="{3717F75F-17CF-4DEB-8A73-0F7E9E784D63}" srcOrd="3" destOrd="0" presId="urn:microsoft.com/office/officeart/2018/2/layout/IconCircl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89B4FA-0209-4618-B698-A22911EBDF47}">
      <dsp:nvSpPr>
        <dsp:cNvPr id="0" name=""/>
        <dsp:cNvSpPr/>
      </dsp:nvSpPr>
      <dsp:spPr>
        <a:xfrm>
          <a:off x="57937" y="310934"/>
          <a:ext cx="1494870" cy="1494870"/>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586D645-4EE5-4447-91DD-79680565796E}">
      <dsp:nvSpPr>
        <dsp:cNvPr id="0" name=""/>
        <dsp:cNvSpPr/>
      </dsp:nvSpPr>
      <dsp:spPr>
        <a:xfrm>
          <a:off x="371860" y="624857"/>
          <a:ext cx="867024" cy="86702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69EE7E6-8845-49F5-A36C-BEA67A4B7B3B}">
      <dsp:nvSpPr>
        <dsp:cNvPr id="0" name=""/>
        <dsp:cNvSpPr/>
      </dsp:nvSpPr>
      <dsp:spPr>
        <a:xfrm>
          <a:off x="1873137" y="310934"/>
          <a:ext cx="3523623" cy="14948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22350" rtl="0">
            <a:lnSpc>
              <a:spcPct val="100000"/>
            </a:lnSpc>
            <a:spcBef>
              <a:spcPct val="0"/>
            </a:spcBef>
            <a:spcAft>
              <a:spcPct val="35000"/>
            </a:spcAft>
            <a:buNone/>
          </a:pPr>
          <a:r>
            <a:rPr lang="en-US" sz="2300" b="0" kern="1200">
              <a:solidFill>
                <a:srgbClr val="010000"/>
              </a:solidFill>
              <a:latin typeface="Calibri Light"/>
            </a:rPr>
            <a:t>Participation</a:t>
          </a:r>
          <a:r>
            <a:rPr lang="en-US" sz="2300" b="0" i="0" u="none" strike="noStrike" kern="1200" cap="none" baseline="0" noProof="0">
              <a:solidFill>
                <a:srgbClr val="010000"/>
              </a:solidFill>
              <a:latin typeface="Calibri Light"/>
              <a:cs typeface="Calibri Light"/>
            </a:rPr>
            <a:t> invited at the end of the session. Currently, everyone is muted since we are such a large group.</a:t>
          </a:r>
        </a:p>
      </dsp:txBody>
      <dsp:txXfrm>
        <a:off x="1873137" y="310934"/>
        <a:ext cx="3523623" cy="1494870"/>
      </dsp:txXfrm>
    </dsp:sp>
    <dsp:sp modelId="{CE9D8992-0917-4322-8A18-C02C1632CC91}">
      <dsp:nvSpPr>
        <dsp:cNvPr id="0" name=""/>
        <dsp:cNvSpPr/>
      </dsp:nvSpPr>
      <dsp:spPr>
        <a:xfrm>
          <a:off x="6010725" y="310934"/>
          <a:ext cx="1494870" cy="1494870"/>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A0360A3-7B5D-4CBB-BB1E-4CA58397F3DB}">
      <dsp:nvSpPr>
        <dsp:cNvPr id="0" name=""/>
        <dsp:cNvSpPr/>
      </dsp:nvSpPr>
      <dsp:spPr>
        <a:xfrm>
          <a:off x="6324648" y="624857"/>
          <a:ext cx="867024" cy="86702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458655D-898D-4FAA-9788-85CD923E5903}">
      <dsp:nvSpPr>
        <dsp:cNvPr id="0" name=""/>
        <dsp:cNvSpPr/>
      </dsp:nvSpPr>
      <dsp:spPr>
        <a:xfrm>
          <a:off x="7825925" y="310934"/>
          <a:ext cx="3523623" cy="14948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22350">
            <a:lnSpc>
              <a:spcPct val="100000"/>
            </a:lnSpc>
            <a:spcBef>
              <a:spcPct val="0"/>
            </a:spcBef>
            <a:spcAft>
              <a:spcPct val="35000"/>
            </a:spcAft>
            <a:buNone/>
          </a:pPr>
          <a:r>
            <a:rPr lang="en-US" sz="2300" kern="1200"/>
            <a:t>Co-creating a safe learning environment </a:t>
          </a:r>
          <a:r>
            <a:rPr lang="en-US" sz="2300" kern="1200">
              <a:latin typeface="Calibri Light" panose="020F0302020204030204"/>
            </a:rPr>
            <a:t>with our peers</a:t>
          </a:r>
          <a:endParaRPr lang="en-US" sz="2300" kern="1200"/>
        </a:p>
      </dsp:txBody>
      <dsp:txXfrm>
        <a:off x="7825925" y="310934"/>
        <a:ext cx="3523623" cy="1494870"/>
      </dsp:txXfrm>
    </dsp:sp>
    <dsp:sp modelId="{232FBB88-6AA0-48CF-BDA9-53B0E2CCFAA7}">
      <dsp:nvSpPr>
        <dsp:cNvPr id="0" name=""/>
        <dsp:cNvSpPr/>
      </dsp:nvSpPr>
      <dsp:spPr>
        <a:xfrm>
          <a:off x="57937" y="2545532"/>
          <a:ext cx="1494870" cy="1494870"/>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A02EC34-C52C-427F-885A-3AA4C8C02B1C}">
      <dsp:nvSpPr>
        <dsp:cNvPr id="0" name=""/>
        <dsp:cNvSpPr/>
      </dsp:nvSpPr>
      <dsp:spPr>
        <a:xfrm>
          <a:off x="371860" y="2859455"/>
          <a:ext cx="867024" cy="867024"/>
        </a:xfrm>
        <a:prstGeom prst="rect">
          <a:avLst/>
        </a:prstGeom>
        <a:solidFill>
          <a:schemeClr val="bg1">
            <a:hueOff val="0"/>
            <a:satOff val="0"/>
            <a:lumOff val="0"/>
            <a:alphaOff val="0"/>
          </a:schemeClr>
        </a:solidFill>
        <a:ln w="12700" cap="flat" cmpd="sng" algn="ctr">
          <a:solidFill>
            <a:schemeClr val="lt1">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496E7E8-FBE8-4DE1-A99B-5D3FCCC838B1}">
      <dsp:nvSpPr>
        <dsp:cNvPr id="0" name=""/>
        <dsp:cNvSpPr/>
      </dsp:nvSpPr>
      <dsp:spPr>
        <a:xfrm>
          <a:off x="1873137" y="2545532"/>
          <a:ext cx="3523623" cy="14948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22350">
            <a:lnSpc>
              <a:spcPct val="100000"/>
            </a:lnSpc>
            <a:spcBef>
              <a:spcPct val="0"/>
            </a:spcBef>
            <a:spcAft>
              <a:spcPct val="35000"/>
            </a:spcAft>
            <a:buNone/>
          </a:pPr>
          <a:r>
            <a:rPr lang="en-US" sz="2300" kern="1200">
              <a:latin typeface="Calibri Light" panose="020F0302020204030204"/>
            </a:rPr>
            <a:t>Session is being recorded and all of the materials will be shared on FCIP's website</a:t>
          </a:r>
        </a:p>
      </dsp:txBody>
      <dsp:txXfrm>
        <a:off x="1873137" y="2545532"/>
        <a:ext cx="3523623" cy="1494870"/>
      </dsp:txXfrm>
    </dsp:sp>
    <dsp:sp modelId="{9B9CB384-57DE-4FCA-8D0F-BDE4406E72F7}">
      <dsp:nvSpPr>
        <dsp:cNvPr id="0" name=""/>
        <dsp:cNvSpPr/>
      </dsp:nvSpPr>
      <dsp:spPr>
        <a:xfrm>
          <a:off x="6010725" y="2545532"/>
          <a:ext cx="1494870" cy="1494870"/>
        </a:xfrm>
        <a:prstGeom prst="ellipse">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0033BE4-FDBC-4062-ADE8-3FB5E1265764}">
      <dsp:nvSpPr>
        <dsp:cNvPr id="0" name=""/>
        <dsp:cNvSpPr/>
      </dsp:nvSpPr>
      <dsp:spPr>
        <a:xfrm>
          <a:off x="6324648" y="2859455"/>
          <a:ext cx="867024" cy="867024"/>
        </a:xfrm>
        <a:prstGeom prst="rect">
          <a:avLst/>
        </a:prstGeom>
        <a:solidFill>
          <a:schemeClr val="bg1">
            <a:hueOff val="0"/>
            <a:satOff val="0"/>
            <a:lumOff val="0"/>
            <a:alphaOff val="0"/>
          </a:schemeClr>
        </a:solidFill>
        <a:ln w="12700" cap="flat" cmpd="sng" algn="ctr">
          <a:solidFill>
            <a:schemeClr val="lt1">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717F75F-17CF-4DEB-8A73-0F7E9E784D63}">
      <dsp:nvSpPr>
        <dsp:cNvPr id="0" name=""/>
        <dsp:cNvSpPr/>
      </dsp:nvSpPr>
      <dsp:spPr>
        <a:xfrm>
          <a:off x="7825925" y="2545532"/>
          <a:ext cx="3523623" cy="14948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22350" rtl="0">
            <a:lnSpc>
              <a:spcPct val="100000"/>
            </a:lnSpc>
            <a:spcBef>
              <a:spcPct val="0"/>
            </a:spcBef>
            <a:spcAft>
              <a:spcPct val="35000"/>
            </a:spcAft>
            <a:buNone/>
          </a:pPr>
          <a:r>
            <a:rPr lang="en-US" sz="2300" kern="1200">
              <a:latin typeface="Calibri Light" panose="020F0302020204030204"/>
            </a:rPr>
            <a:t>Discussion will break off into breakout rooms later in the session</a:t>
          </a:r>
        </a:p>
      </dsp:txBody>
      <dsp:txXfrm>
        <a:off x="7825925" y="2545532"/>
        <a:ext cx="3523623" cy="1494870"/>
      </dsp:txXfrm>
    </dsp:sp>
  </dsp:spTree>
</dsp:drawing>
</file>

<file path=ppt/diagrams/layout1.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7EB9309-F1E8-4A31-8C7E-E6C9477F9287}" type="datetimeFigureOut">
              <a:rPr lang="en-US" smtClean="0"/>
              <a:t>7/27/2020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C185875-43CD-4B52-A30C-B92F1926FD1F}" type="slidenum">
              <a:rPr lang="en-US" smtClean="0"/>
              <a:t>‹#›</a:t>
            </a:fld>
            <a:endParaRPr lang="en-US"/>
          </a:p>
        </p:txBody>
      </p:sp>
    </p:spTree>
    <p:extLst>
      <p:ext uri="{BB962C8B-B14F-4D97-AF65-F5344CB8AC3E}">
        <p14:creationId xmlns:p14="http://schemas.microsoft.com/office/powerpoint/2010/main" val="33837337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theguardian.com/environment/2019/aug/15/anti" TargetMode="External"/><Relationship Id="rId2" Type="http://schemas.openxmlformats.org/officeDocument/2006/relationships/slide" Target="../slides/slide29.xml"/><Relationship Id="rId1" Type="http://schemas.openxmlformats.org/officeDocument/2006/relationships/notesMaster" Target="../notesMasters/notesMaster1.xml"/><Relationship Id="rId4" Type="http://schemas.openxmlformats.org/officeDocument/2006/relationships/hyperlink" Target="https://www.theguardian.com/environment/2019/nov/30/eco-fascists-and-the-ugly-fight-for-our-way-of-life-as-the-environment-disintegrates" TargetMode="Externa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www.pbs.org/independentlens/blog/unwanted-sterilization-and-eugenics-programs-in-the-united-states/" TargetMode="External"/><Relationship Id="rId2" Type="http://schemas.openxmlformats.org/officeDocument/2006/relationships/slide" Target="../slides/slide30.xml"/><Relationship Id="rId1" Type="http://schemas.openxmlformats.org/officeDocument/2006/relationships/notesMaster" Target="../notesMasters/notesMaster1.xml"/><Relationship Id="rId4" Type="http://schemas.openxmlformats.org/officeDocument/2006/relationships/hyperlink" Target="http://www.news.ucsb.edu/2015/015287/politics-female-biology-and-reproduction" TargetMode="Externa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Note about the series:</a:t>
            </a:r>
            <a:endParaRPr lang="en-US"/>
          </a:p>
          <a:p>
            <a:r>
              <a:rPr lang="en-US">
                <a:cs typeface="Calibri"/>
              </a:rPr>
              <a:t>Start with ourselves and our experience</a:t>
            </a:r>
            <a:endParaRPr lang="en-US"/>
          </a:p>
          <a:p>
            <a:r>
              <a:rPr lang="en-US">
                <a:cs typeface="Calibri"/>
              </a:rPr>
              <a:t>Ready ourselves to learn something new</a:t>
            </a:r>
          </a:p>
          <a:p>
            <a:endParaRPr lang="en-US">
              <a:cs typeface="Calibri"/>
            </a:endParaRPr>
          </a:p>
          <a:p>
            <a:r>
              <a:rPr lang="en-US">
                <a:cs typeface="Calibri"/>
              </a:rPr>
              <a:t>No quick fix to racism! Cultivating the practice of reflection and action to create a more anti-racism classroom</a:t>
            </a:r>
          </a:p>
          <a:p>
            <a:r>
              <a:rPr lang="en-US">
                <a:cs typeface="Calibri"/>
              </a:rPr>
              <a:t> </a:t>
            </a:r>
          </a:p>
          <a:p>
            <a:r>
              <a:rPr lang="en-US">
                <a:cs typeface="Calibri"/>
              </a:rPr>
              <a:t>This will be imperfect, this is not an answer to all of your questions</a:t>
            </a:r>
          </a:p>
          <a:p>
            <a:r>
              <a:rPr lang="en-US">
                <a:cs typeface="Calibri"/>
              </a:rPr>
              <a:t>This is a start to the work we all need to do personally and in our teaching </a:t>
            </a:r>
            <a:r>
              <a:rPr lang="en-US" err="1">
                <a:cs typeface="Calibri"/>
              </a:rPr>
              <a:t>ans</a:t>
            </a:r>
            <a:r>
              <a:rPr lang="en-US">
                <a:cs typeface="Calibri"/>
              </a:rPr>
              <a:t> scholarship</a:t>
            </a:r>
          </a:p>
        </p:txBody>
      </p:sp>
      <p:sp>
        <p:nvSpPr>
          <p:cNvPr id="4" name="Slide Number Placeholder 3"/>
          <p:cNvSpPr>
            <a:spLocks noGrp="1"/>
          </p:cNvSpPr>
          <p:nvPr>
            <p:ph type="sldNum" sz="quarter" idx="5"/>
          </p:nvPr>
        </p:nvSpPr>
        <p:spPr/>
        <p:txBody>
          <a:bodyPr/>
          <a:lstStyle/>
          <a:p>
            <a:fld id="{20104432-29A6-4C3C-996C-DF8BE9F3DD5E}" type="slidenum">
              <a:rPr lang="en-US"/>
              <a:t>4</a:t>
            </a:fld>
            <a:endParaRPr lang="en-US"/>
          </a:p>
        </p:txBody>
      </p:sp>
    </p:spTree>
    <p:extLst>
      <p:ext uri="{BB962C8B-B14F-4D97-AF65-F5344CB8AC3E}">
        <p14:creationId xmlns:p14="http://schemas.microsoft.com/office/powerpoint/2010/main" val="39295075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Note about the series:</a:t>
            </a:r>
            <a:endParaRPr lang="en-US"/>
          </a:p>
          <a:p>
            <a:r>
              <a:rPr lang="en-US">
                <a:cs typeface="Calibri"/>
              </a:rPr>
              <a:t>Start with ourselves and our experience</a:t>
            </a:r>
            <a:endParaRPr lang="en-US"/>
          </a:p>
          <a:p>
            <a:r>
              <a:rPr lang="en-US">
                <a:cs typeface="Calibri"/>
              </a:rPr>
              <a:t>Ready ourselves to learn something new</a:t>
            </a:r>
          </a:p>
          <a:p>
            <a:endParaRPr lang="en-US">
              <a:cs typeface="Calibri"/>
            </a:endParaRPr>
          </a:p>
          <a:p>
            <a:r>
              <a:rPr lang="en-US">
                <a:cs typeface="Calibri"/>
              </a:rPr>
              <a:t>No quick fix to racism! Cultivating the practice of reflection and action to create a more anti-racism classroom</a:t>
            </a:r>
          </a:p>
          <a:p>
            <a:r>
              <a:rPr lang="en-US">
                <a:cs typeface="Calibri"/>
              </a:rPr>
              <a:t> </a:t>
            </a:r>
          </a:p>
          <a:p>
            <a:r>
              <a:rPr lang="en-US">
                <a:cs typeface="Calibri"/>
              </a:rPr>
              <a:t>This will be imperfect, this is not an answer to all of your questions</a:t>
            </a:r>
          </a:p>
          <a:p>
            <a:r>
              <a:rPr lang="en-US">
                <a:cs typeface="Calibri"/>
              </a:rPr>
              <a:t>This is a start to the work we all need to do personally and in our teaching </a:t>
            </a:r>
            <a:r>
              <a:rPr lang="en-US" err="1">
                <a:cs typeface="Calibri"/>
              </a:rPr>
              <a:t>ans</a:t>
            </a:r>
            <a:r>
              <a:rPr lang="en-US">
                <a:cs typeface="Calibri"/>
              </a:rPr>
              <a:t> scholarship</a:t>
            </a:r>
          </a:p>
        </p:txBody>
      </p:sp>
      <p:sp>
        <p:nvSpPr>
          <p:cNvPr id="4" name="Slide Number Placeholder 3"/>
          <p:cNvSpPr>
            <a:spLocks noGrp="1"/>
          </p:cNvSpPr>
          <p:nvPr>
            <p:ph type="sldNum" sz="quarter" idx="5"/>
          </p:nvPr>
        </p:nvSpPr>
        <p:spPr/>
        <p:txBody>
          <a:bodyPr/>
          <a:lstStyle/>
          <a:p>
            <a:fld id="{20104432-29A6-4C3C-996C-DF8BE9F3DD5E}" type="slidenum">
              <a:rPr lang="en-US"/>
              <a:t>15</a:t>
            </a:fld>
            <a:endParaRPr lang="en-US"/>
          </a:p>
        </p:txBody>
      </p:sp>
    </p:spTree>
    <p:extLst>
      <p:ext uri="{BB962C8B-B14F-4D97-AF65-F5344CB8AC3E}">
        <p14:creationId xmlns:p14="http://schemas.microsoft.com/office/powerpoint/2010/main" val="37057284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Note about the series:</a:t>
            </a:r>
            <a:endParaRPr lang="en-US"/>
          </a:p>
          <a:p>
            <a:r>
              <a:rPr lang="en-US">
                <a:cs typeface="Calibri"/>
              </a:rPr>
              <a:t>Start with ourselves and our experience</a:t>
            </a:r>
            <a:endParaRPr lang="en-US"/>
          </a:p>
          <a:p>
            <a:r>
              <a:rPr lang="en-US">
                <a:cs typeface="Calibri"/>
              </a:rPr>
              <a:t>Ready ourselves to learn something new</a:t>
            </a:r>
          </a:p>
          <a:p>
            <a:endParaRPr lang="en-US">
              <a:cs typeface="Calibri"/>
            </a:endParaRPr>
          </a:p>
          <a:p>
            <a:r>
              <a:rPr lang="en-US">
                <a:cs typeface="Calibri"/>
              </a:rPr>
              <a:t>No quick fix to racism! Cultivating the practice of reflection and action to create a more anti-racism classroom</a:t>
            </a:r>
          </a:p>
          <a:p>
            <a:r>
              <a:rPr lang="en-US">
                <a:cs typeface="Calibri"/>
              </a:rPr>
              <a:t> </a:t>
            </a:r>
          </a:p>
          <a:p>
            <a:r>
              <a:rPr lang="en-US">
                <a:cs typeface="Calibri"/>
              </a:rPr>
              <a:t>This will be imperfect, this is not an answer to all of your questions</a:t>
            </a:r>
          </a:p>
          <a:p>
            <a:r>
              <a:rPr lang="en-US">
                <a:cs typeface="Calibri"/>
              </a:rPr>
              <a:t>This is a start to the work we all need to do personally and in our teaching </a:t>
            </a:r>
            <a:r>
              <a:rPr lang="en-US" err="1">
                <a:cs typeface="Calibri"/>
              </a:rPr>
              <a:t>ans</a:t>
            </a:r>
            <a:r>
              <a:rPr lang="en-US">
                <a:cs typeface="Calibri"/>
              </a:rPr>
              <a:t> scholarship</a:t>
            </a:r>
          </a:p>
        </p:txBody>
      </p:sp>
      <p:sp>
        <p:nvSpPr>
          <p:cNvPr id="4" name="Slide Number Placeholder 3"/>
          <p:cNvSpPr>
            <a:spLocks noGrp="1"/>
          </p:cNvSpPr>
          <p:nvPr>
            <p:ph type="sldNum" sz="quarter" idx="5"/>
          </p:nvPr>
        </p:nvSpPr>
        <p:spPr/>
        <p:txBody>
          <a:bodyPr/>
          <a:lstStyle/>
          <a:p>
            <a:fld id="{20104432-29A6-4C3C-996C-DF8BE9F3DD5E}" type="slidenum">
              <a:rPr lang="en-US"/>
              <a:t>16</a:t>
            </a:fld>
            <a:endParaRPr lang="en-US"/>
          </a:p>
        </p:txBody>
      </p:sp>
    </p:spTree>
    <p:extLst>
      <p:ext uri="{BB962C8B-B14F-4D97-AF65-F5344CB8AC3E}">
        <p14:creationId xmlns:p14="http://schemas.microsoft.com/office/powerpoint/2010/main" val="15132015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Note about the series:</a:t>
            </a:r>
            <a:endParaRPr lang="en-US"/>
          </a:p>
          <a:p>
            <a:r>
              <a:rPr lang="en-US">
                <a:cs typeface="Calibri"/>
              </a:rPr>
              <a:t>Start with ourselves and our experience</a:t>
            </a:r>
            <a:endParaRPr lang="en-US"/>
          </a:p>
          <a:p>
            <a:r>
              <a:rPr lang="en-US">
                <a:cs typeface="Calibri"/>
              </a:rPr>
              <a:t>Ready ourselves to learn something new</a:t>
            </a:r>
          </a:p>
          <a:p>
            <a:endParaRPr lang="en-US">
              <a:cs typeface="Calibri"/>
            </a:endParaRPr>
          </a:p>
          <a:p>
            <a:r>
              <a:rPr lang="en-US">
                <a:cs typeface="Calibri"/>
              </a:rPr>
              <a:t>No quick fix to racism! Cultivating the practice of reflection and action to create a more anti-racism classroom</a:t>
            </a:r>
          </a:p>
          <a:p>
            <a:r>
              <a:rPr lang="en-US">
                <a:cs typeface="Calibri"/>
              </a:rPr>
              <a:t> </a:t>
            </a:r>
          </a:p>
          <a:p>
            <a:r>
              <a:rPr lang="en-US">
                <a:cs typeface="Calibri"/>
              </a:rPr>
              <a:t>This will be imperfect, this is not an answer to all of your questions</a:t>
            </a:r>
          </a:p>
          <a:p>
            <a:r>
              <a:rPr lang="en-US">
                <a:cs typeface="Calibri"/>
              </a:rPr>
              <a:t>This is a start to the work we all need to do personally and in our teaching </a:t>
            </a:r>
            <a:r>
              <a:rPr lang="en-US" err="1">
                <a:cs typeface="Calibri"/>
              </a:rPr>
              <a:t>ans</a:t>
            </a:r>
            <a:r>
              <a:rPr lang="en-US">
                <a:cs typeface="Calibri"/>
              </a:rPr>
              <a:t> scholarship</a:t>
            </a:r>
          </a:p>
        </p:txBody>
      </p:sp>
      <p:sp>
        <p:nvSpPr>
          <p:cNvPr id="4" name="Slide Number Placeholder 3"/>
          <p:cNvSpPr>
            <a:spLocks noGrp="1"/>
          </p:cNvSpPr>
          <p:nvPr>
            <p:ph type="sldNum" sz="quarter" idx="5"/>
          </p:nvPr>
        </p:nvSpPr>
        <p:spPr/>
        <p:txBody>
          <a:bodyPr/>
          <a:lstStyle/>
          <a:p>
            <a:fld id="{20104432-29A6-4C3C-996C-DF8BE9F3DD5E}" type="slidenum">
              <a:rPr lang="en-US"/>
              <a:t>17</a:t>
            </a:fld>
            <a:endParaRPr lang="en-US"/>
          </a:p>
        </p:txBody>
      </p:sp>
    </p:spTree>
    <p:extLst>
      <p:ext uri="{BB962C8B-B14F-4D97-AF65-F5344CB8AC3E}">
        <p14:creationId xmlns:p14="http://schemas.microsoft.com/office/powerpoint/2010/main" val="37778771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2"/>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1C185875-43CD-4B52-A30C-B92F1926FD1F}" type="slidenum">
              <a:rPr lang="en-US" smtClean="0"/>
              <a:t>18</a:t>
            </a:fld>
            <a:endParaRPr lang="en-US"/>
          </a:p>
        </p:txBody>
      </p:sp>
    </p:spTree>
    <p:extLst>
      <p:ext uri="{BB962C8B-B14F-4D97-AF65-F5344CB8AC3E}">
        <p14:creationId xmlns:p14="http://schemas.microsoft.com/office/powerpoint/2010/main" val="30204258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88EF779-93B2-354E-BD36-FE91EBD363CC}" type="slidenum">
              <a:rPr lang="en-US" smtClean="0"/>
              <a:t>20</a:t>
            </a:fld>
            <a:endParaRPr lang="en-US"/>
          </a:p>
        </p:txBody>
      </p:sp>
    </p:spTree>
    <p:extLst>
      <p:ext uri="{BB962C8B-B14F-4D97-AF65-F5344CB8AC3E}">
        <p14:creationId xmlns:p14="http://schemas.microsoft.com/office/powerpoint/2010/main" val="15180206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1C185875-43CD-4B52-A30C-B92F1926FD1F}" type="slidenum">
              <a:rPr lang="en-US" smtClean="0"/>
              <a:t>28</a:t>
            </a:fld>
            <a:endParaRPr lang="en-US"/>
          </a:p>
        </p:txBody>
      </p:sp>
    </p:spTree>
    <p:extLst>
      <p:ext uri="{BB962C8B-B14F-4D97-AF65-F5344CB8AC3E}">
        <p14:creationId xmlns:p14="http://schemas.microsoft.com/office/powerpoint/2010/main" val="17108707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hlinkClick r:id="rId3"/>
              </a:rPr>
              <a:t>https://www.theguardian.com/environment/2019/aug/15/anti</a:t>
            </a:r>
            <a:endParaRPr lang="en-US">
              <a:cs typeface="Calibri" panose="020F0502020204030204"/>
            </a:endParaRPr>
          </a:p>
          <a:p>
            <a:endParaRPr lang="en-US">
              <a:cs typeface="Calibri" panose="020F0502020204030204"/>
            </a:endParaRPr>
          </a:p>
          <a:p>
            <a:r>
              <a:rPr lang="en-US">
                <a:hlinkClick r:id="rId4"/>
              </a:rPr>
              <a:t>https://www.theguardian.com/environment/2019/nov/30/eco-fascists-and-the-ugly-fight-for-our-way-of-life-as-the-environment-disintegrates</a:t>
            </a:r>
            <a:endParaRPr lang="en-US"/>
          </a:p>
        </p:txBody>
      </p:sp>
      <p:sp>
        <p:nvSpPr>
          <p:cNvPr id="4" name="Slide Number Placeholder 3"/>
          <p:cNvSpPr>
            <a:spLocks noGrp="1"/>
          </p:cNvSpPr>
          <p:nvPr>
            <p:ph type="sldNum" sz="quarter" idx="5"/>
          </p:nvPr>
        </p:nvSpPr>
        <p:spPr/>
        <p:txBody>
          <a:bodyPr/>
          <a:lstStyle/>
          <a:p>
            <a:fld id="{1C185875-43CD-4B52-A30C-B92F1926FD1F}" type="slidenum">
              <a:rPr lang="en-US" smtClean="0"/>
              <a:t>29</a:t>
            </a:fld>
            <a:endParaRPr lang="en-US"/>
          </a:p>
        </p:txBody>
      </p:sp>
    </p:spTree>
    <p:extLst>
      <p:ext uri="{BB962C8B-B14F-4D97-AF65-F5344CB8AC3E}">
        <p14:creationId xmlns:p14="http://schemas.microsoft.com/office/powerpoint/2010/main" val="33753922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hlinkClick r:id="rId3"/>
              </a:rPr>
              <a:t>http://www.pbs.org/independentlens/blog/unwanted-sterilization-and-eugenics-programs-in-the-united-states/</a:t>
            </a:r>
            <a:endParaRPr lang="en-US"/>
          </a:p>
          <a:p>
            <a:r>
              <a:rPr lang="en-US">
                <a:hlinkClick r:id="rId4"/>
              </a:rPr>
              <a:t>http://www.news.ucsb.edu/2015/015287/politics-female-biology-and-reproduction</a:t>
            </a:r>
            <a:endParaRPr lang="en-US"/>
          </a:p>
          <a:p>
            <a:r>
              <a:rPr lang="en-US"/>
              <a:t>and https://www.npr.org/sections/health-shots/2016/03/07/469478098/the-supreme-court-ruling-that-led-to-70-000-forced-sterilizations</a:t>
            </a:r>
            <a:endParaRPr lang="en-US">
              <a:cs typeface="Calibri"/>
            </a:endParaRPr>
          </a:p>
        </p:txBody>
      </p:sp>
      <p:sp>
        <p:nvSpPr>
          <p:cNvPr id="4" name="Slide Number Placeholder 3"/>
          <p:cNvSpPr>
            <a:spLocks noGrp="1"/>
          </p:cNvSpPr>
          <p:nvPr>
            <p:ph type="sldNum" sz="quarter" idx="5"/>
          </p:nvPr>
        </p:nvSpPr>
        <p:spPr/>
        <p:txBody>
          <a:bodyPr/>
          <a:lstStyle/>
          <a:p>
            <a:fld id="{1C185875-43CD-4B52-A30C-B92F1926FD1F}" type="slidenum">
              <a:rPr lang="en-US" smtClean="0"/>
              <a:t>30</a:t>
            </a:fld>
            <a:endParaRPr lang="en-US"/>
          </a:p>
        </p:txBody>
      </p:sp>
    </p:spTree>
    <p:extLst>
      <p:ext uri="{BB962C8B-B14F-4D97-AF65-F5344CB8AC3E}">
        <p14:creationId xmlns:p14="http://schemas.microsoft.com/office/powerpoint/2010/main" val="12278782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(Sasha's slide)</a:t>
            </a:r>
          </a:p>
        </p:txBody>
      </p:sp>
      <p:sp>
        <p:nvSpPr>
          <p:cNvPr id="4" name="Slide Number Placeholder 3"/>
          <p:cNvSpPr>
            <a:spLocks noGrp="1"/>
          </p:cNvSpPr>
          <p:nvPr>
            <p:ph type="sldNum" sz="quarter" idx="5"/>
          </p:nvPr>
        </p:nvSpPr>
        <p:spPr/>
        <p:txBody>
          <a:bodyPr/>
          <a:lstStyle/>
          <a:p>
            <a:fld id="{1C185875-43CD-4B52-A30C-B92F1926FD1F}" type="slidenum">
              <a:rPr lang="en-US" smtClean="0"/>
              <a:t>31</a:t>
            </a:fld>
            <a:endParaRPr lang="en-US"/>
          </a:p>
        </p:txBody>
      </p:sp>
    </p:spTree>
    <p:extLst>
      <p:ext uri="{BB962C8B-B14F-4D97-AF65-F5344CB8AC3E}">
        <p14:creationId xmlns:p14="http://schemas.microsoft.com/office/powerpoint/2010/main" val="19864757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(Sasha's slide) positionality in activism – Are you a </a:t>
            </a:r>
            <a:r>
              <a:rPr lang="en-US" err="1">
                <a:cs typeface="Calibri"/>
              </a:rPr>
              <a:t>treehugger</a:t>
            </a:r>
            <a:r>
              <a:rPr lang="en-US">
                <a:cs typeface="Calibri"/>
              </a:rPr>
              <a:t>? What does it mean to be a </a:t>
            </a:r>
            <a:r>
              <a:rPr lang="en-US" err="1">
                <a:cs typeface="Calibri"/>
              </a:rPr>
              <a:t>treehugger</a:t>
            </a:r>
            <a:r>
              <a:rPr lang="en-US">
                <a:cs typeface="Calibri"/>
              </a:rPr>
              <a:t>?</a:t>
            </a:r>
          </a:p>
        </p:txBody>
      </p:sp>
      <p:sp>
        <p:nvSpPr>
          <p:cNvPr id="4" name="Slide Number Placeholder 3"/>
          <p:cNvSpPr>
            <a:spLocks noGrp="1"/>
          </p:cNvSpPr>
          <p:nvPr>
            <p:ph type="sldNum" sz="quarter" idx="5"/>
          </p:nvPr>
        </p:nvSpPr>
        <p:spPr/>
        <p:txBody>
          <a:bodyPr/>
          <a:lstStyle/>
          <a:p>
            <a:fld id="{1C185875-43CD-4B52-A30C-B92F1926FD1F}" type="slidenum">
              <a:rPr lang="en-US" smtClean="0"/>
              <a:t>32</a:t>
            </a:fld>
            <a:endParaRPr lang="en-US"/>
          </a:p>
        </p:txBody>
      </p:sp>
    </p:spTree>
    <p:extLst>
      <p:ext uri="{BB962C8B-B14F-4D97-AF65-F5344CB8AC3E}">
        <p14:creationId xmlns:p14="http://schemas.microsoft.com/office/powerpoint/2010/main" val="2761839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Note about the series:</a:t>
            </a:r>
            <a:endParaRPr lang="en-US"/>
          </a:p>
          <a:p>
            <a:r>
              <a:rPr lang="en-US">
                <a:cs typeface="Calibri"/>
              </a:rPr>
              <a:t>Start with ourselves and our experience</a:t>
            </a:r>
            <a:endParaRPr lang="en-US"/>
          </a:p>
          <a:p>
            <a:r>
              <a:rPr lang="en-US">
                <a:cs typeface="Calibri"/>
              </a:rPr>
              <a:t>Ready ourselves to learn something new</a:t>
            </a:r>
          </a:p>
          <a:p>
            <a:endParaRPr lang="en-US">
              <a:cs typeface="Calibri"/>
            </a:endParaRPr>
          </a:p>
          <a:p>
            <a:r>
              <a:rPr lang="en-US">
                <a:cs typeface="Calibri"/>
              </a:rPr>
              <a:t>No quick fix to racism! Cultivating the practice of reflection and action to create a more anti-racism classroom</a:t>
            </a:r>
          </a:p>
          <a:p>
            <a:r>
              <a:rPr lang="en-US">
                <a:cs typeface="Calibri"/>
              </a:rPr>
              <a:t> </a:t>
            </a:r>
          </a:p>
          <a:p>
            <a:r>
              <a:rPr lang="en-US">
                <a:cs typeface="Calibri"/>
              </a:rPr>
              <a:t>This will be imperfect, this is not an answer to all of your questions</a:t>
            </a:r>
          </a:p>
          <a:p>
            <a:r>
              <a:rPr lang="en-US">
                <a:cs typeface="Calibri"/>
              </a:rPr>
              <a:t>This is a start to the work we all need to do personally and in our teaching </a:t>
            </a:r>
            <a:r>
              <a:rPr lang="en-US" err="1">
                <a:cs typeface="Calibri"/>
              </a:rPr>
              <a:t>ans</a:t>
            </a:r>
            <a:r>
              <a:rPr lang="en-US">
                <a:cs typeface="Calibri"/>
              </a:rPr>
              <a:t> scholarship</a:t>
            </a:r>
          </a:p>
        </p:txBody>
      </p:sp>
      <p:sp>
        <p:nvSpPr>
          <p:cNvPr id="4" name="Slide Number Placeholder 3"/>
          <p:cNvSpPr>
            <a:spLocks noGrp="1"/>
          </p:cNvSpPr>
          <p:nvPr>
            <p:ph type="sldNum" sz="quarter" idx="5"/>
          </p:nvPr>
        </p:nvSpPr>
        <p:spPr/>
        <p:txBody>
          <a:bodyPr/>
          <a:lstStyle/>
          <a:p>
            <a:fld id="{20104432-29A6-4C3C-996C-DF8BE9F3DD5E}" type="slidenum">
              <a:rPr lang="en-US"/>
              <a:t>6</a:t>
            </a:fld>
            <a:endParaRPr lang="en-US"/>
          </a:p>
        </p:txBody>
      </p:sp>
    </p:spTree>
    <p:extLst>
      <p:ext uri="{BB962C8B-B14F-4D97-AF65-F5344CB8AC3E}">
        <p14:creationId xmlns:p14="http://schemas.microsoft.com/office/powerpoint/2010/main" val="32483733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(Sasha's slide) environmental privilege, and recognizing that the level of risk varies with social position</a:t>
            </a:r>
          </a:p>
        </p:txBody>
      </p:sp>
      <p:sp>
        <p:nvSpPr>
          <p:cNvPr id="4" name="Slide Number Placeholder 3"/>
          <p:cNvSpPr>
            <a:spLocks noGrp="1"/>
          </p:cNvSpPr>
          <p:nvPr>
            <p:ph type="sldNum" sz="quarter" idx="5"/>
          </p:nvPr>
        </p:nvSpPr>
        <p:spPr/>
        <p:txBody>
          <a:bodyPr/>
          <a:lstStyle/>
          <a:p>
            <a:fld id="{1C185875-43CD-4B52-A30C-B92F1926FD1F}" type="slidenum">
              <a:rPr lang="en-US" smtClean="0"/>
              <a:t>33</a:t>
            </a:fld>
            <a:endParaRPr lang="en-US"/>
          </a:p>
        </p:txBody>
      </p:sp>
    </p:spTree>
    <p:extLst>
      <p:ext uri="{BB962C8B-B14F-4D97-AF65-F5344CB8AC3E}">
        <p14:creationId xmlns:p14="http://schemas.microsoft.com/office/powerpoint/2010/main" val="279041419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(Sasha's slide)</a:t>
            </a:r>
          </a:p>
        </p:txBody>
      </p:sp>
      <p:sp>
        <p:nvSpPr>
          <p:cNvPr id="4" name="Slide Number Placeholder 3"/>
          <p:cNvSpPr>
            <a:spLocks noGrp="1"/>
          </p:cNvSpPr>
          <p:nvPr>
            <p:ph type="sldNum" sz="quarter" idx="5"/>
          </p:nvPr>
        </p:nvSpPr>
        <p:spPr/>
        <p:txBody>
          <a:bodyPr/>
          <a:lstStyle/>
          <a:p>
            <a:fld id="{1C185875-43CD-4B52-A30C-B92F1926FD1F}" type="slidenum">
              <a:rPr lang="en-US" smtClean="0"/>
              <a:t>34</a:t>
            </a:fld>
            <a:endParaRPr lang="en-US"/>
          </a:p>
        </p:txBody>
      </p:sp>
    </p:spTree>
    <p:extLst>
      <p:ext uri="{BB962C8B-B14F-4D97-AF65-F5344CB8AC3E}">
        <p14:creationId xmlns:p14="http://schemas.microsoft.com/office/powerpoint/2010/main" val="335430448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(Sasha's slide)</a:t>
            </a:r>
          </a:p>
        </p:txBody>
      </p:sp>
      <p:sp>
        <p:nvSpPr>
          <p:cNvPr id="4" name="Slide Number Placeholder 3"/>
          <p:cNvSpPr>
            <a:spLocks noGrp="1"/>
          </p:cNvSpPr>
          <p:nvPr>
            <p:ph type="sldNum" sz="quarter" idx="5"/>
          </p:nvPr>
        </p:nvSpPr>
        <p:spPr/>
        <p:txBody>
          <a:bodyPr/>
          <a:lstStyle/>
          <a:p>
            <a:fld id="{1C185875-43CD-4B52-A30C-B92F1926FD1F}" type="slidenum">
              <a:rPr lang="en-US" smtClean="0"/>
              <a:t>35</a:t>
            </a:fld>
            <a:endParaRPr lang="en-US"/>
          </a:p>
        </p:txBody>
      </p:sp>
    </p:spTree>
    <p:extLst>
      <p:ext uri="{BB962C8B-B14F-4D97-AF65-F5344CB8AC3E}">
        <p14:creationId xmlns:p14="http://schemas.microsoft.com/office/powerpoint/2010/main" val="22088982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(Sasha's slide)</a:t>
            </a:r>
          </a:p>
        </p:txBody>
      </p:sp>
      <p:sp>
        <p:nvSpPr>
          <p:cNvPr id="4" name="Slide Number Placeholder 3"/>
          <p:cNvSpPr>
            <a:spLocks noGrp="1"/>
          </p:cNvSpPr>
          <p:nvPr>
            <p:ph type="sldNum" sz="quarter" idx="5"/>
          </p:nvPr>
        </p:nvSpPr>
        <p:spPr/>
        <p:txBody>
          <a:bodyPr/>
          <a:lstStyle/>
          <a:p>
            <a:fld id="{1C185875-43CD-4B52-A30C-B92F1926FD1F}" type="slidenum">
              <a:rPr lang="en-US" smtClean="0"/>
              <a:t>36</a:t>
            </a:fld>
            <a:endParaRPr lang="en-US"/>
          </a:p>
        </p:txBody>
      </p:sp>
    </p:spTree>
    <p:extLst>
      <p:ext uri="{BB962C8B-B14F-4D97-AF65-F5344CB8AC3E}">
        <p14:creationId xmlns:p14="http://schemas.microsoft.com/office/powerpoint/2010/main" val="241755333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(Sasha's slide) values clarification on what strategies students resonate with, and which push beyond their comfort zone, I give powerpoint on examples of various types of activism, from within the judicial system to legislative to prefigurative (free harvest supper) to artistic (Bread &amp; Puppets) to economic (boycotts, divestment) to civil disobedience (Bidder 70 about Tim DeChristopher). </a:t>
            </a:r>
          </a:p>
        </p:txBody>
      </p:sp>
      <p:sp>
        <p:nvSpPr>
          <p:cNvPr id="4" name="Slide Number Placeholder 3"/>
          <p:cNvSpPr>
            <a:spLocks noGrp="1"/>
          </p:cNvSpPr>
          <p:nvPr>
            <p:ph type="sldNum" sz="quarter" idx="5"/>
          </p:nvPr>
        </p:nvSpPr>
        <p:spPr/>
        <p:txBody>
          <a:bodyPr/>
          <a:lstStyle/>
          <a:p>
            <a:fld id="{1C185875-43CD-4B52-A30C-B92F1926FD1F}" type="slidenum">
              <a:rPr lang="en-US" smtClean="0"/>
              <a:t>37</a:t>
            </a:fld>
            <a:endParaRPr lang="en-US"/>
          </a:p>
        </p:txBody>
      </p:sp>
    </p:spTree>
    <p:extLst>
      <p:ext uri="{BB962C8B-B14F-4D97-AF65-F5344CB8AC3E}">
        <p14:creationId xmlns:p14="http://schemas.microsoft.com/office/powerpoint/2010/main" val="421668926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2"/>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1C185875-43CD-4B52-A30C-B92F1926FD1F}" type="slidenum">
              <a:rPr lang="en-US" smtClean="0"/>
              <a:t>38</a:t>
            </a:fld>
            <a:endParaRPr lang="en-US"/>
          </a:p>
        </p:txBody>
      </p:sp>
    </p:spTree>
    <p:extLst>
      <p:ext uri="{BB962C8B-B14F-4D97-AF65-F5344CB8AC3E}">
        <p14:creationId xmlns:p14="http://schemas.microsoft.com/office/powerpoint/2010/main" val="8397553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2"/>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1C185875-43CD-4B52-A30C-B92F1926FD1F}" type="slidenum">
              <a:rPr lang="en-US" smtClean="0"/>
              <a:t>46</a:t>
            </a:fld>
            <a:endParaRPr lang="en-US"/>
          </a:p>
        </p:txBody>
      </p:sp>
    </p:spTree>
    <p:extLst>
      <p:ext uri="{BB962C8B-B14F-4D97-AF65-F5344CB8AC3E}">
        <p14:creationId xmlns:p14="http://schemas.microsoft.com/office/powerpoint/2010/main" val="35050116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(Sasha's slide)  </a:t>
            </a:r>
          </a:p>
        </p:txBody>
      </p:sp>
      <p:sp>
        <p:nvSpPr>
          <p:cNvPr id="4" name="Slide Number Placeholder 3"/>
          <p:cNvSpPr>
            <a:spLocks noGrp="1"/>
          </p:cNvSpPr>
          <p:nvPr>
            <p:ph type="sldNum" sz="quarter" idx="5"/>
          </p:nvPr>
        </p:nvSpPr>
        <p:spPr/>
        <p:txBody>
          <a:bodyPr/>
          <a:lstStyle/>
          <a:p>
            <a:fld id="{1C185875-43CD-4B52-A30C-B92F1926FD1F}" type="slidenum">
              <a:rPr lang="en-US" smtClean="0"/>
              <a:t>7</a:t>
            </a:fld>
            <a:endParaRPr lang="en-US"/>
          </a:p>
        </p:txBody>
      </p:sp>
    </p:spTree>
    <p:extLst>
      <p:ext uri="{BB962C8B-B14F-4D97-AF65-F5344CB8AC3E}">
        <p14:creationId xmlns:p14="http://schemas.microsoft.com/office/powerpoint/2010/main" val="27158373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(Sasha's slide) analogy between corporate focus on individual carbon footprint to take the focus off of their own emissions --  yes, we should care about our individual actions, because they show us where the limits are of our choices. There are structural reasons why we might have to use fossil fuels or plastics even though we don't want to be complicit. So we need to make sure our focus in anti-racism is on structures and institutions that limit our choices, that cause us to be complicit in a world in which people who call themselves white hold power over all others, particularly those who are Black and indigenous. </a:t>
            </a:r>
          </a:p>
        </p:txBody>
      </p:sp>
      <p:sp>
        <p:nvSpPr>
          <p:cNvPr id="4" name="Slide Number Placeholder 3"/>
          <p:cNvSpPr>
            <a:spLocks noGrp="1"/>
          </p:cNvSpPr>
          <p:nvPr>
            <p:ph type="sldNum" sz="quarter" idx="5"/>
          </p:nvPr>
        </p:nvSpPr>
        <p:spPr/>
        <p:txBody>
          <a:bodyPr/>
          <a:lstStyle/>
          <a:p>
            <a:fld id="{1C185875-43CD-4B52-A30C-B92F1926FD1F}" type="slidenum">
              <a:rPr lang="en-US" smtClean="0"/>
              <a:t>8</a:t>
            </a:fld>
            <a:endParaRPr lang="en-US"/>
          </a:p>
        </p:txBody>
      </p:sp>
    </p:spTree>
    <p:extLst>
      <p:ext uri="{BB962C8B-B14F-4D97-AF65-F5344CB8AC3E}">
        <p14:creationId xmlns:p14="http://schemas.microsoft.com/office/powerpoint/2010/main" val="17407194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(Sasha's slide)</a:t>
            </a:r>
          </a:p>
          <a:p>
            <a:r>
              <a:rPr lang="en-US"/>
              <a:t>Ieshia Evans, Baton Rouge, 2016</a:t>
            </a:r>
          </a:p>
        </p:txBody>
      </p:sp>
      <p:sp>
        <p:nvSpPr>
          <p:cNvPr id="4" name="Slide Number Placeholder 3"/>
          <p:cNvSpPr>
            <a:spLocks noGrp="1"/>
          </p:cNvSpPr>
          <p:nvPr>
            <p:ph type="sldNum" sz="quarter" idx="5"/>
          </p:nvPr>
        </p:nvSpPr>
        <p:spPr/>
        <p:txBody>
          <a:bodyPr/>
          <a:lstStyle/>
          <a:p>
            <a:fld id="{1C185875-43CD-4B52-A30C-B92F1926FD1F}" type="slidenum">
              <a:rPr lang="en-US" smtClean="0"/>
              <a:t>9</a:t>
            </a:fld>
            <a:endParaRPr lang="en-US"/>
          </a:p>
        </p:txBody>
      </p:sp>
    </p:spTree>
    <p:extLst>
      <p:ext uri="{BB962C8B-B14F-4D97-AF65-F5344CB8AC3E}">
        <p14:creationId xmlns:p14="http://schemas.microsoft.com/office/powerpoint/2010/main" val="7389012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(Sasha's slide) We can't solve racism alone. It is about relationships. And I want my anti-racist activism to be about building relationships, about deepening them, even and especially across differences. So we relationships in the classroom with our students, and help create spaces for them to build relationships with each other. Now we are going to broaden that conversation to include the relationships we have in our communities, first as neighbors, and also professionally. What shape do those relationships take? How do we keep them from being transactional or instrumental?</a:t>
            </a:r>
            <a:endParaRPr lang="en-US"/>
          </a:p>
          <a:p>
            <a:r>
              <a:rPr lang="en-US">
                <a:cs typeface="Calibri"/>
              </a:rPr>
              <a:t>I have been involved in a group called Showing Up for Racial Justice, and we talk about what that showing up means.</a:t>
            </a:r>
          </a:p>
          <a:p>
            <a:r>
              <a:rPr lang="en-US">
                <a:cs typeface="Calibri"/>
              </a:rPr>
              <a:t>* faculty role as an ally for students – Ferguson story? Story about J? </a:t>
            </a:r>
          </a:p>
          <a:p>
            <a:r>
              <a:rPr lang="en-US">
                <a:cs typeface="Calibri"/>
              </a:rPr>
              <a:t>* Little Village examples</a:t>
            </a:r>
          </a:p>
          <a:p>
            <a:r>
              <a:rPr lang="en-US">
                <a:cs typeface="Calibri"/>
              </a:rPr>
              <a:t>* </a:t>
            </a:r>
            <a:r>
              <a:rPr lang="en-US"/>
              <a:t>"your advocacy could range in intensity: it  could be as hands on as being on jail support after a protest, or it could also be helping students understand the university's history with policing, or making sure that your course policies are flexible enough to let students turn in work late after attending a protest, etc."</a:t>
            </a:r>
            <a:endParaRPr lang="en-US">
              <a:cs typeface="Calibri"/>
            </a:endParaRPr>
          </a:p>
          <a:p>
            <a:r>
              <a:rPr lang="en-US">
                <a:cs typeface="Calibri"/>
              </a:rPr>
              <a:t> </a:t>
            </a:r>
          </a:p>
        </p:txBody>
      </p:sp>
      <p:sp>
        <p:nvSpPr>
          <p:cNvPr id="4" name="Slide Number Placeholder 3"/>
          <p:cNvSpPr>
            <a:spLocks noGrp="1"/>
          </p:cNvSpPr>
          <p:nvPr>
            <p:ph type="sldNum" sz="quarter" idx="5"/>
          </p:nvPr>
        </p:nvSpPr>
        <p:spPr/>
        <p:txBody>
          <a:bodyPr/>
          <a:lstStyle/>
          <a:p>
            <a:fld id="{1C185875-43CD-4B52-A30C-B92F1926FD1F}" type="slidenum">
              <a:rPr lang="en-US" smtClean="0"/>
              <a:t>10</a:t>
            </a:fld>
            <a:endParaRPr lang="en-US"/>
          </a:p>
        </p:txBody>
      </p:sp>
    </p:spTree>
    <p:extLst>
      <p:ext uri="{BB962C8B-B14F-4D97-AF65-F5344CB8AC3E}">
        <p14:creationId xmlns:p14="http://schemas.microsoft.com/office/powerpoint/2010/main" val="36729916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2"/>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1C185875-43CD-4B52-A30C-B92F1926FD1F}" type="slidenum">
              <a:rPr lang="en-US" smtClean="0"/>
              <a:t>11</a:t>
            </a:fld>
            <a:endParaRPr lang="en-US"/>
          </a:p>
        </p:txBody>
      </p:sp>
    </p:spTree>
    <p:extLst>
      <p:ext uri="{BB962C8B-B14F-4D97-AF65-F5344CB8AC3E}">
        <p14:creationId xmlns:p14="http://schemas.microsoft.com/office/powerpoint/2010/main" val="6678986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Note about the series:</a:t>
            </a:r>
            <a:endParaRPr lang="en-US"/>
          </a:p>
          <a:p>
            <a:r>
              <a:rPr lang="en-US">
                <a:cs typeface="Calibri"/>
              </a:rPr>
              <a:t>Start with ourselves and our experience</a:t>
            </a:r>
            <a:endParaRPr lang="en-US"/>
          </a:p>
          <a:p>
            <a:r>
              <a:rPr lang="en-US">
                <a:cs typeface="Calibri"/>
              </a:rPr>
              <a:t>Ready ourselves to learn something new</a:t>
            </a:r>
          </a:p>
          <a:p>
            <a:endParaRPr lang="en-US">
              <a:cs typeface="Calibri"/>
            </a:endParaRPr>
          </a:p>
          <a:p>
            <a:r>
              <a:rPr lang="en-US">
                <a:cs typeface="Calibri"/>
              </a:rPr>
              <a:t>No quick fix to racism! Cultivating the practice of reflection and action to create a more anti-racism classroom</a:t>
            </a:r>
          </a:p>
          <a:p>
            <a:r>
              <a:rPr lang="en-US">
                <a:cs typeface="Calibri"/>
              </a:rPr>
              <a:t> </a:t>
            </a:r>
          </a:p>
          <a:p>
            <a:r>
              <a:rPr lang="en-US">
                <a:cs typeface="Calibri"/>
              </a:rPr>
              <a:t>This will be imperfect, this is not an answer to all of your questions</a:t>
            </a:r>
          </a:p>
          <a:p>
            <a:r>
              <a:rPr lang="en-US">
                <a:cs typeface="Calibri"/>
              </a:rPr>
              <a:t>This is a start to the work we all need to do personally and in our teaching </a:t>
            </a:r>
            <a:r>
              <a:rPr lang="en-US" err="1">
                <a:cs typeface="Calibri"/>
              </a:rPr>
              <a:t>ans</a:t>
            </a:r>
            <a:r>
              <a:rPr lang="en-US">
                <a:cs typeface="Calibri"/>
              </a:rPr>
              <a:t> scholarship</a:t>
            </a:r>
          </a:p>
        </p:txBody>
      </p:sp>
      <p:sp>
        <p:nvSpPr>
          <p:cNvPr id="4" name="Slide Number Placeholder 3"/>
          <p:cNvSpPr>
            <a:spLocks noGrp="1"/>
          </p:cNvSpPr>
          <p:nvPr>
            <p:ph type="sldNum" sz="quarter" idx="5"/>
          </p:nvPr>
        </p:nvSpPr>
        <p:spPr/>
        <p:txBody>
          <a:bodyPr/>
          <a:lstStyle/>
          <a:p>
            <a:fld id="{20104432-29A6-4C3C-996C-DF8BE9F3DD5E}" type="slidenum">
              <a:rPr lang="en-US"/>
              <a:t>13</a:t>
            </a:fld>
            <a:endParaRPr lang="en-US"/>
          </a:p>
        </p:txBody>
      </p:sp>
    </p:spTree>
    <p:extLst>
      <p:ext uri="{BB962C8B-B14F-4D97-AF65-F5344CB8AC3E}">
        <p14:creationId xmlns:p14="http://schemas.microsoft.com/office/powerpoint/2010/main" val="13617924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Note about the series:</a:t>
            </a:r>
            <a:endParaRPr lang="en-US"/>
          </a:p>
          <a:p>
            <a:r>
              <a:rPr lang="en-US">
                <a:cs typeface="Calibri"/>
              </a:rPr>
              <a:t>Start with ourselves and our experience</a:t>
            </a:r>
            <a:endParaRPr lang="en-US"/>
          </a:p>
          <a:p>
            <a:r>
              <a:rPr lang="en-US">
                <a:cs typeface="Calibri"/>
              </a:rPr>
              <a:t>Ready ourselves to learn something new</a:t>
            </a:r>
          </a:p>
          <a:p>
            <a:endParaRPr lang="en-US">
              <a:cs typeface="Calibri"/>
            </a:endParaRPr>
          </a:p>
          <a:p>
            <a:r>
              <a:rPr lang="en-US">
                <a:cs typeface="Calibri"/>
              </a:rPr>
              <a:t>No quick fix to racism! Cultivating the practice of reflection and action to create a more anti-racism classroom</a:t>
            </a:r>
          </a:p>
          <a:p>
            <a:r>
              <a:rPr lang="en-US">
                <a:cs typeface="Calibri"/>
              </a:rPr>
              <a:t> </a:t>
            </a:r>
          </a:p>
          <a:p>
            <a:r>
              <a:rPr lang="en-US">
                <a:cs typeface="Calibri"/>
              </a:rPr>
              <a:t>This will be imperfect, this is not an answer to all of your questions</a:t>
            </a:r>
          </a:p>
          <a:p>
            <a:r>
              <a:rPr lang="en-US">
                <a:cs typeface="Calibri"/>
              </a:rPr>
              <a:t>This is a start to the work we all need to do personally and in our teaching </a:t>
            </a:r>
            <a:r>
              <a:rPr lang="en-US" err="1">
                <a:cs typeface="Calibri"/>
              </a:rPr>
              <a:t>ans</a:t>
            </a:r>
            <a:r>
              <a:rPr lang="en-US">
                <a:cs typeface="Calibri"/>
              </a:rPr>
              <a:t> scholarship</a:t>
            </a:r>
          </a:p>
        </p:txBody>
      </p:sp>
      <p:sp>
        <p:nvSpPr>
          <p:cNvPr id="4" name="Slide Number Placeholder 3"/>
          <p:cNvSpPr>
            <a:spLocks noGrp="1"/>
          </p:cNvSpPr>
          <p:nvPr>
            <p:ph type="sldNum" sz="quarter" idx="5"/>
          </p:nvPr>
        </p:nvSpPr>
        <p:spPr/>
        <p:txBody>
          <a:bodyPr/>
          <a:lstStyle/>
          <a:p>
            <a:fld id="{20104432-29A6-4C3C-996C-DF8BE9F3DD5E}" type="slidenum">
              <a:rPr lang="en-US"/>
              <a:t>14</a:t>
            </a:fld>
            <a:endParaRPr lang="en-US"/>
          </a:p>
        </p:txBody>
      </p:sp>
    </p:spTree>
    <p:extLst>
      <p:ext uri="{BB962C8B-B14F-4D97-AF65-F5344CB8AC3E}">
        <p14:creationId xmlns:p14="http://schemas.microsoft.com/office/powerpoint/2010/main" val="35422498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7/27/2020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7/27/2020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7/27/2020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643AB4-26A0-8740-9D79-34355EFA4B5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823BA41-2BB4-2549-A357-DEAA6DAA2FA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DF10A86-0271-BD40-B9C4-DF4EFD87E6EB}"/>
              </a:ext>
            </a:extLst>
          </p:cNvPr>
          <p:cNvSpPr>
            <a:spLocks noGrp="1"/>
          </p:cNvSpPr>
          <p:nvPr>
            <p:ph type="dt" sz="half" idx="10"/>
          </p:nvPr>
        </p:nvSpPr>
        <p:spPr/>
        <p:txBody>
          <a:bodyPr/>
          <a:lstStyle/>
          <a:p>
            <a:fld id="{F7D7F14E-7B1D-7545-8666-6B5E61F23C4D}" type="datetimeFigureOut">
              <a:rPr lang="en-US" smtClean="0"/>
              <a:t>7/27/2020</a:t>
            </a:fld>
            <a:endParaRPr lang="en-US"/>
          </a:p>
        </p:txBody>
      </p:sp>
      <p:sp>
        <p:nvSpPr>
          <p:cNvPr id="5" name="Footer Placeholder 4">
            <a:extLst>
              <a:ext uri="{FF2B5EF4-FFF2-40B4-BE49-F238E27FC236}">
                <a16:creationId xmlns:a16="http://schemas.microsoft.com/office/drawing/2014/main" id="{D308287D-0BD4-E74B-A511-49A96F616C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BF99331-CA60-D443-B561-1D7EE6EEB0E3}"/>
              </a:ext>
            </a:extLst>
          </p:cNvPr>
          <p:cNvSpPr>
            <a:spLocks noGrp="1"/>
          </p:cNvSpPr>
          <p:nvPr>
            <p:ph type="sldNum" sz="quarter" idx="12"/>
          </p:nvPr>
        </p:nvSpPr>
        <p:spPr/>
        <p:txBody>
          <a:bodyPr/>
          <a:lstStyle/>
          <a:p>
            <a:fld id="{2C48E86F-11CE-074B-8F06-DFE31A3C4322}" type="slidenum">
              <a:rPr lang="en-US" smtClean="0"/>
              <a:t>‹#›</a:t>
            </a:fld>
            <a:endParaRPr lang="en-US"/>
          </a:p>
        </p:txBody>
      </p:sp>
    </p:spTree>
    <p:extLst>
      <p:ext uri="{BB962C8B-B14F-4D97-AF65-F5344CB8AC3E}">
        <p14:creationId xmlns:p14="http://schemas.microsoft.com/office/powerpoint/2010/main" val="7865240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053E11-6AE6-5648-AAB9-4FB08A640DB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148495A-0849-8346-915A-1D915B4EF0E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3979AB-550A-D34A-9D34-0DF9D9947FB0}"/>
              </a:ext>
            </a:extLst>
          </p:cNvPr>
          <p:cNvSpPr>
            <a:spLocks noGrp="1"/>
          </p:cNvSpPr>
          <p:nvPr>
            <p:ph type="dt" sz="half" idx="10"/>
          </p:nvPr>
        </p:nvSpPr>
        <p:spPr/>
        <p:txBody>
          <a:bodyPr/>
          <a:lstStyle/>
          <a:p>
            <a:fld id="{F7D7F14E-7B1D-7545-8666-6B5E61F23C4D}" type="datetimeFigureOut">
              <a:rPr lang="en-US" smtClean="0"/>
              <a:t>7/27/2020</a:t>
            </a:fld>
            <a:endParaRPr lang="en-US"/>
          </a:p>
        </p:txBody>
      </p:sp>
      <p:sp>
        <p:nvSpPr>
          <p:cNvPr id="5" name="Footer Placeholder 4">
            <a:extLst>
              <a:ext uri="{FF2B5EF4-FFF2-40B4-BE49-F238E27FC236}">
                <a16:creationId xmlns:a16="http://schemas.microsoft.com/office/drawing/2014/main" id="{BED67D5F-568B-BE47-A934-2B6D59773AB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AD54AE-84BA-3A46-B160-990BC89658EE}"/>
              </a:ext>
            </a:extLst>
          </p:cNvPr>
          <p:cNvSpPr>
            <a:spLocks noGrp="1"/>
          </p:cNvSpPr>
          <p:nvPr>
            <p:ph type="sldNum" sz="quarter" idx="12"/>
          </p:nvPr>
        </p:nvSpPr>
        <p:spPr/>
        <p:txBody>
          <a:bodyPr/>
          <a:lstStyle/>
          <a:p>
            <a:fld id="{2C48E86F-11CE-074B-8F06-DFE31A3C4322}" type="slidenum">
              <a:rPr lang="en-US" smtClean="0"/>
              <a:t>‹#›</a:t>
            </a:fld>
            <a:endParaRPr lang="en-US"/>
          </a:p>
        </p:txBody>
      </p:sp>
    </p:spTree>
    <p:extLst>
      <p:ext uri="{BB962C8B-B14F-4D97-AF65-F5344CB8AC3E}">
        <p14:creationId xmlns:p14="http://schemas.microsoft.com/office/powerpoint/2010/main" val="29425506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7B4520-D37B-5F4F-9AB7-77F2D333F90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87CAA79-95D6-6249-9BA6-6BEE1872D9B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9782BA1-32F2-2A45-9A68-B99295CCFD3D}"/>
              </a:ext>
            </a:extLst>
          </p:cNvPr>
          <p:cNvSpPr>
            <a:spLocks noGrp="1"/>
          </p:cNvSpPr>
          <p:nvPr>
            <p:ph type="dt" sz="half" idx="10"/>
          </p:nvPr>
        </p:nvSpPr>
        <p:spPr/>
        <p:txBody>
          <a:bodyPr/>
          <a:lstStyle/>
          <a:p>
            <a:fld id="{F7D7F14E-7B1D-7545-8666-6B5E61F23C4D}" type="datetimeFigureOut">
              <a:rPr lang="en-US" smtClean="0"/>
              <a:t>7/27/2020</a:t>
            </a:fld>
            <a:endParaRPr lang="en-US"/>
          </a:p>
        </p:txBody>
      </p:sp>
      <p:sp>
        <p:nvSpPr>
          <p:cNvPr id="5" name="Footer Placeholder 4">
            <a:extLst>
              <a:ext uri="{FF2B5EF4-FFF2-40B4-BE49-F238E27FC236}">
                <a16:creationId xmlns:a16="http://schemas.microsoft.com/office/drawing/2014/main" id="{306AD580-50D2-FD48-8C12-94D8A2B098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C314733-8CFC-BE4C-B463-756492E53736}"/>
              </a:ext>
            </a:extLst>
          </p:cNvPr>
          <p:cNvSpPr>
            <a:spLocks noGrp="1"/>
          </p:cNvSpPr>
          <p:nvPr>
            <p:ph type="sldNum" sz="quarter" idx="12"/>
          </p:nvPr>
        </p:nvSpPr>
        <p:spPr/>
        <p:txBody>
          <a:bodyPr/>
          <a:lstStyle/>
          <a:p>
            <a:fld id="{2C48E86F-11CE-074B-8F06-DFE31A3C4322}" type="slidenum">
              <a:rPr lang="en-US" smtClean="0"/>
              <a:t>‹#›</a:t>
            </a:fld>
            <a:endParaRPr lang="en-US"/>
          </a:p>
        </p:txBody>
      </p:sp>
    </p:spTree>
    <p:extLst>
      <p:ext uri="{BB962C8B-B14F-4D97-AF65-F5344CB8AC3E}">
        <p14:creationId xmlns:p14="http://schemas.microsoft.com/office/powerpoint/2010/main" val="212420773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15FC9E-8DF0-BA40-900A-C6116D86BE0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6FB6A9F-0FED-DB47-9853-9306D766634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A520D0E-F5FB-D646-9FD8-70EF4E06A3D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B4447CB-8D6E-6A4D-A8A5-765B77945EA5}"/>
              </a:ext>
            </a:extLst>
          </p:cNvPr>
          <p:cNvSpPr>
            <a:spLocks noGrp="1"/>
          </p:cNvSpPr>
          <p:nvPr>
            <p:ph type="dt" sz="half" idx="10"/>
          </p:nvPr>
        </p:nvSpPr>
        <p:spPr/>
        <p:txBody>
          <a:bodyPr/>
          <a:lstStyle/>
          <a:p>
            <a:fld id="{F7D7F14E-7B1D-7545-8666-6B5E61F23C4D}" type="datetimeFigureOut">
              <a:rPr lang="en-US" smtClean="0"/>
              <a:t>7/27/2020</a:t>
            </a:fld>
            <a:endParaRPr lang="en-US"/>
          </a:p>
        </p:txBody>
      </p:sp>
      <p:sp>
        <p:nvSpPr>
          <p:cNvPr id="6" name="Footer Placeholder 5">
            <a:extLst>
              <a:ext uri="{FF2B5EF4-FFF2-40B4-BE49-F238E27FC236}">
                <a16:creationId xmlns:a16="http://schemas.microsoft.com/office/drawing/2014/main" id="{880253CE-38D5-2340-BA09-D035269AD36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40C9561-38D5-A041-BFF8-6F2292738D9F}"/>
              </a:ext>
            </a:extLst>
          </p:cNvPr>
          <p:cNvSpPr>
            <a:spLocks noGrp="1"/>
          </p:cNvSpPr>
          <p:nvPr>
            <p:ph type="sldNum" sz="quarter" idx="12"/>
          </p:nvPr>
        </p:nvSpPr>
        <p:spPr/>
        <p:txBody>
          <a:bodyPr/>
          <a:lstStyle/>
          <a:p>
            <a:fld id="{2C48E86F-11CE-074B-8F06-DFE31A3C4322}" type="slidenum">
              <a:rPr lang="en-US" smtClean="0"/>
              <a:t>‹#›</a:t>
            </a:fld>
            <a:endParaRPr lang="en-US"/>
          </a:p>
        </p:txBody>
      </p:sp>
    </p:spTree>
    <p:extLst>
      <p:ext uri="{BB962C8B-B14F-4D97-AF65-F5344CB8AC3E}">
        <p14:creationId xmlns:p14="http://schemas.microsoft.com/office/powerpoint/2010/main" val="16246530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EE4E28-C140-5245-BFFB-0E3783E8B86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E725350-59B0-F940-BFA7-E9F48D30B7F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6B5C7FB-E1C6-F84C-AE10-6D1C1B8FF45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25AA98D-6A39-F04C-8928-D44C83D3F1C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B691DBE-72D3-DE41-B37C-35F287495CF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94B04CE-A113-AF46-87E5-BC3E6BA1D426}"/>
              </a:ext>
            </a:extLst>
          </p:cNvPr>
          <p:cNvSpPr>
            <a:spLocks noGrp="1"/>
          </p:cNvSpPr>
          <p:nvPr>
            <p:ph type="dt" sz="half" idx="10"/>
          </p:nvPr>
        </p:nvSpPr>
        <p:spPr/>
        <p:txBody>
          <a:bodyPr/>
          <a:lstStyle/>
          <a:p>
            <a:fld id="{F7D7F14E-7B1D-7545-8666-6B5E61F23C4D}" type="datetimeFigureOut">
              <a:rPr lang="en-US" smtClean="0"/>
              <a:t>7/27/2020</a:t>
            </a:fld>
            <a:endParaRPr lang="en-US"/>
          </a:p>
        </p:txBody>
      </p:sp>
      <p:sp>
        <p:nvSpPr>
          <p:cNvPr id="8" name="Footer Placeholder 7">
            <a:extLst>
              <a:ext uri="{FF2B5EF4-FFF2-40B4-BE49-F238E27FC236}">
                <a16:creationId xmlns:a16="http://schemas.microsoft.com/office/drawing/2014/main" id="{1D3984F3-8E90-C949-84C5-A98CA63110F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73D2111-3A2D-8C49-866A-B25F7A7C244D}"/>
              </a:ext>
            </a:extLst>
          </p:cNvPr>
          <p:cNvSpPr>
            <a:spLocks noGrp="1"/>
          </p:cNvSpPr>
          <p:nvPr>
            <p:ph type="sldNum" sz="quarter" idx="12"/>
          </p:nvPr>
        </p:nvSpPr>
        <p:spPr/>
        <p:txBody>
          <a:bodyPr/>
          <a:lstStyle/>
          <a:p>
            <a:fld id="{2C48E86F-11CE-074B-8F06-DFE31A3C4322}" type="slidenum">
              <a:rPr lang="en-US" smtClean="0"/>
              <a:t>‹#›</a:t>
            </a:fld>
            <a:endParaRPr lang="en-US"/>
          </a:p>
        </p:txBody>
      </p:sp>
    </p:spTree>
    <p:extLst>
      <p:ext uri="{BB962C8B-B14F-4D97-AF65-F5344CB8AC3E}">
        <p14:creationId xmlns:p14="http://schemas.microsoft.com/office/powerpoint/2010/main" val="116579215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2EC5C7-2AC2-B842-8525-458156E40A4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52CAA22-04AC-3542-B27D-53DE66481068}"/>
              </a:ext>
            </a:extLst>
          </p:cNvPr>
          <p:cNvSpPr>
            <a:spLocks noGrp="1"/>
          </p:cNvSpPr>
          <p:nvPr>
            <p:ph type="dt" sz="half" idx="10"/>
          </p:nvPr>
        </p:nvSpPr>
        <p:spPr/>
        <p:txBody>
          <a:bodyPr/>
          <a:lstStyle/>
          <a:p>
            <a:fld id="{F7D7F14E-7B1D-7545-8666-6B5E61F23C4D}" type="datetimeFigureOut">
              <a:rPr lang="en-US" smtClean="0"/>
              <a:t>7/27/2020</a:t>
            </a:fld>
            <a:endParaRPr lang="en-US"/>
          </a:p>
        </p:txBody>
      </p:sp>
      <p:sp>
        <p:nvSpPr>
          <p:cNvPr id="4" name="Footer Placeholder 3">
            <a:extLst>
              <a:ext uri="{FF2B5EF4-FFF2-40B4-BE49-F238E27FC236}">
                <a16:creationId xmlns:a16="http://schemas.microsoft.com/office/drawing/2014/main" id="{51E0CF0F-9E7A-1446-A229-59959B9C02F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7879C75-E63F-0947-BA9E-B3335BFBE502}"/>
              </a:ext>
            </a:extLst>
          </p:cNvPr>
          <p:cNvSpPr>
            <a:spLocks noGrp="1"/>
          </p:cNvSpPr>
          <p:nvPr>
            <p:ph type="sldNum" sz="quarter" idx="12"/>
          </p:nvPr>
        </p:nvSpPr>
        <p:spPr/>
        <p:txBody>
          <a:bodyPr/>
          <a:lstStyle/>
          <a:p>
            <a:fld id="{2C48E86F-11CE-074B-8F06-DFE31A3C4322}" type="slidenum">
              <a:rPr lang="en-US" smtClean="0"/>
              <a:t>‹#›</a:t>
            </a:fld>
            <a:endParaRPr lang="en-US"/>
          </a:p>
        </p:txBody>
      </p:sp>
    </p:spTree>
    <p:extLst>
      <p:ext uri="{BB962C8B-B14F-4D97-AF65-F5344CB8AC3E}">
        <p14:creationId xmlns:p14="http://schemas.microsoft.com/office/powerpoint/2010/main" val="35742325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EA84C25-3CF7-BB43-862B-D81E08933858}"/>
              </a:ext>
            </a:extLst>
          </p:cNvPr>
          <p:cNvSpPr>
            <a:spLocks noGrp="1"/>
          </p:cNvSpPr>
          <p:nvPr>
            <p:ph type="dt" sz="half" idx="10"/>
          </p:nvPr>
        </p:nvSpPr>
        <p:spPr/>
        <p:txBody>
          <a:bodyPr/>
          <a:lstStyle/>
          <a:p>
            <a:fld id="{F7D7F14E-7B1D-7545-8666-6B5E61F23C4D}" type="datetimeFigureOut">
              <a:rPr lang="en-US" smtClean="0"/>
              <a:t>7/27/2020</a:t>
            </a:fld>
            <a:endParaRPr lang="en-US"/>
          </a:p>
        </p:txBody>
      </p:sp>
      <p:sp>
        <p:nvSpPr>
          <p:cNvPr id="3" name="Footer Placeholder 2">
            <a:extLst>
              <a:ext uri="{FF2B5EF4-FFF2-40B4-BE49-F238E27FC236}">
                <a16:creationId xmlns:a16="http://schemas.microsoft.com/office/drawing/2014/main" id="{18E1BD34-65CA-A747-A091-3A79629ADBF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14CA2EC-05A7-D146-805D-39ADB5346B01}"/>
              </a:ext>
            </a:extLst>
          </p:cNvPr>
          <p:cNvSpPr>
            <a:spLocks noGrp="1"/>
          </p:cNvSpPr>
          <p:nvPr>
            <p:ph type="sldNum" sz="quarter" idx="12"/>
          </p:nvPr>
        </p:nvSpPr>
        <p:spPr/>
        <p:txBody>
          <a:bodyPr/>
          <a:lstStyle/>
          <a:p>
            <a:fld id="{2C48E86F-11CE-074B-8F06-DFE31A3C4322}" type="slidenum">
              <a:rPr lang="en-US" smtClean="0"/>
              <a:t>‹#›</a:t>
            </a:fld>
            <a:endParaRPr lang="en-US"/>
          </a:p>
        </p:txBody>
      </p:sp>
    </p:spTree>
    <p:extLst>
      <p:ext uri="{BB962C8B-B14F-4D97-AF65-F5344CB8AC3E}">
        <p14:creationId xmlns:p14="http://schemas.microsoft.com/office/powerpoint/2010/main" val="39898591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315D04-B467-7341-A39E-9B51F302D51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949C6AD-7725-6942-B84B-33B46C8170A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6840184-3819-9748-B2A4-EB02649EBA4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0288B0B-A440-6947-BDE2-FE4C4C5A20C5}"/>
              </a:ext>
            </a:extLst>
          </p:cNvPr>
          <p:cNvSpPr>
            <a:spLocks noGrp="1"/>
          </p:cNvSpPr>
          <p:nvPr>
            <p:ph type="dt" sz="half" idx="10"/>
          </p:nvPr>
        </p:nvSpPr>
        <p:spPr/>
        <p:txBody>
          <a:bodyPr/>
          <a:lstStyle/>
          <a:p>
            <a:fld id="{F7D7F14E-7B1D-7545-8666-6B5E61F23C4D}" type="datetimeFigureOut">
              <a:rPr lang="en-US" smtClean="0"/>
              <a:t>7/27/2020</a:t>
            </a:fld>
            <a:endParaRPr lang="en-US"/>
          </a:p>
        </p:txBody>
      </p:sp>
      <p:sp>
        <p:nvSpPr>
          <p:cNvPr id="6" name="Footer Placeholder 5">
            <a:extLst>
              <a:ext uri="{FF2B5EF4-FFF2-40B4-BE49-F238E27FC236}">
                <a16:creationId xmlns:a16="http://schemas.microsoft.com/office/drawing/2014/main" id="{DA9F4C89-3121-664C-8E3E-F8BCDDB78B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80687EE-9E61-9642-BE2A-ACCB74AAEC75}"/>
              </a:ext>
            </a:extLst>
          </p:cNvPr>
          <p:cNvSpPr>
            <a:spLocks noGrp="1"/>
          </p:cNvSpPr>
          <p:nvPr>
            <p:ph type="sldNum" sz="quarter" idx="12"/>
          </p:nvPr>
        </p:nvSpPr>
        <p:spPr/>
        <p:txBody>
          <a:bodyPr/>
          <a:lstStyle/>
          <a:p>
            <a:fld id="{2C48E86F-11CE-074B-8F06-DFE31A3C4322}" type="slidenum">
              <a:rPr lang="en-US" smtClean="0"/>
              <a:t>‹#›</a:t>
            </a:fld>
            <a:endParaRPr lang="en-US"/>
          </a:p>
        </p:txBody>
      </p:sp>
    </p:spTree>
    <p:extLst>
      <p:ext uri="{BB962C8B-B14F-4D97-AF65-F5344CB8AC3E}">
        <p14:creationId xmlns:p14="http://schemas.microsoft.com/office/powerpoint/2010/main" val="38069920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7/27/2020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E10C21-76CB-894B-B67A-913CF227362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72184A3-CD9D-BF4B-95A3-F403571FFB3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D86B66C-441A-DE4D-B05D-3ED59ACB1F9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67FDDC0-D961-354B-9BAB-169780908EE3}"/>
              </a:ext>
            </a:extLst>
          </p:cNvPr>
          <p:cNvSpPr>
            <a:spLocks noGrp="1"/>
          </p:cNvSpPr>
          <p:nvPr>
            <p:ph type="dt" sz="half" idx="10"/>
          </p:nvPr>
        </p:nvSpPr>
        <p:spPr/>
        <p:txBody>
          <a:bodyPr/>
          <a:lstStyle/>
          <a:p>
            <a:fld id="{F7D7F14E-7B1D-7545-8666-6B5E61F23C4D}" type="datetimeFigureOut">
              <a:rPr lang="en-US" smtClean="0"/>
              <a:t>7/27/2020</a:t>
            </a:fld>
            <a:endParaRPr lang="en-US"/>
          </a:p>
        </p:txBody>
      </p:sp>
      <p:sp>
        <p:nvSpPr>
          <p:cNvPr id="6" name="Footer Placeholder 5">
            <a:extLst>
              <a:ext uri="{FF2B5EF4-FFF2-40B4-BE49-F238E27FC236}">
                <a16:creationId xmlns:a16="http://schemas.microsoft.com/office/drawing/2014/main" id="{A8513DCF-873B-EC48-8ACA-C692DCE8418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4E4621A-FE77-A74B-9466-A8860218E7FD}"/>
              </a:ext>
            </a:extLst>
          </p:cNvPr>
          <p:cNvSpPr>
            <a:spLocks noGrp="1"/>
          </p:cNvSpPr>
          <p:nvPr>
            <p:ph type="sldNum" sz="quarter" idx="12"/>
          </p:nvPr>
        </p:nvSpPr>
        <p:spPr/>
        <p:txBody>
          <a:bodyPr/>
          <a:lstStyle/>
          <a:p>
            <a:fld id="{2C48E86F-11CE-074B-8F06-DFE31A3C4322}" type="slidenum">
              <a:rPr lang="en-US" smtClean="0"/>
              <a:t>‹#›</a:t>
            </a:fld>
            <a:endParaRPr lang="en-US"/>
          </a:p>
        </p:txBody>
      </p:sp>
    </p:spTree>
    <p:extLst>
      <p:ext uri="{BB962C8B-B14F-4D97-AF65-F5344CB8AC3E}">
        <p14:creationId xmlns:p14="http://schemas.microsoft.com/office/powerpoint/2010/main" val="170283919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C8B381-5699-C24D-8DEE-3220F11C89C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8A78618-A0F6-5943-9A69-C4EB8CD78EA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65CD119-83BC-514C-A764-846A04226E75}"/>
              </a:ext>
            </a:extLst>
          </p:cNvPr>
          <p:cNvSpPr>
            <a:spLocks noGrp="1"/>
          </p:cNvSpPr>
          <p:nvPr>
            <p:ph type="dt" sz="half" idx="10"/>
          </p:nvPr>
        </p:nvSpPr>
        <p:spPr/>
        <p:txBody>
          <a:bodyPr/>
          <a:lstStyle/>
          <a:p>
            <a:fld id="{F7D7F14E-7B1D-7545-8666-6B5E61F23C4D}" type="datetimeFigureOut">
              <a:rPr lang="en-US" smtClean="0"/>
              <a:t>7/27/2020</a:t>
            </a:fld>
            <a:endParaRPr lang="en-US"/>
          </a:p>
        </p:txBody>
      </p:sp>
      <p:sp>
        <p:nvSpPr>
          <p:cNvPr id="5" name="Footer Placeholder 4">
            <a:extLst>
              <a:ext uri="{FF2B5EF4-FFF2-40B4-BE49-F238E27FC236}">
                <a16:creationId xmlns:a16="http://schemas.microsoft.com/office/drawing/2014/main" id="{7927BF21-D776-294F-9C61-D15F262D55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F92016-99F4-304B-B65C-47A7FB8243EE}"/>
              </a:ext>
            </a:extLst>
          </p:cNvPr>
          <p:cNvSpPr>
            <a:spLocks noGrp="1"/>
          </p:cNvSpPr>
          <p:nvPr>
            <p:ph type="sldNum" sz="quarter" idx="12"/>
          </p:nvPr>
        </p:nvSpPr>
        <p:spPr/>
        <p:txBody>
          <a:bodyPr/>
          <a:lstStyle/>
          <a:p>
            <a:fld id="{2C48E86F-11CE-074B-8F06-DFE31A3C4322}" type="slidenum">
              <a:rPr lang="en-US" smtClean="0"/>
              <a:t>‹#›</a:t>
            </a:fld>
            <a:endParaRPr lang="en-US"/>
          </a:p>
        </p:txBody>
      </p:sp>
    </p:spTree>
    <p:extLst>
      <p:ext uri="{BB962C8B-B14F-4D97-AF65-F5344CB8AC3E}">
        <p14:creationId xmlns:p14="http://schemas.microsoft.com/office/powerpoint/2010/main" val="395425019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0930B29-4E81-0742-83F4-FFBB5DBF9A6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FB5B72E-BD96-F74C-8196-CCB1767B23C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E72012-2C40-524C-BCD2-85ED82CB2E29}"/>
              </a:ext>
            </a:extLst>
          </p:cNvPr>
          <p:cNvSpPr>
            <a:spLocks noGrp="1"/>
          </p:cNvSpPr>
          <p:nvPr>
            <p:ph type="dt" sz="half" idx="10"/>
          </p:nvPr>
        </p:nvSpPr>
        <p:spPr/>
        <p:txBody>
          <a:bodyPr/>
          <a:lstStyle/>
          <a:p>
            <a:fld id="{F7D7F14E-7B1D-7545-8666-6B5E61F23C4D}" type="datetimeFigureOut">
              <a:rPr lang="en-US" smtClean="0"/>
              <a:t>7/27/2020</a:t>
            </a:fld>
            <a:endParaRPr lang="en-US"/>
          </a:p>
        </p:txBody>
      </p:sp>
      <p:sp>
        <p:nvSpPr>
          <p:cNvPr id="5" name="Footer Placeholder 4">
            <a:extLst>
              <a:ext uri="{FF2B5EF4-FFF2-40B4-BE49-F238E27FC236}">
                <a16:creationId xmlns:a16="http://schemas.microsoft.com/office/drawing/2014/main" id="{B5DA31DD-D30A-E640-A4E3-0C5BD4C67C9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001852-7C28-CC41-9740-D8DD6E394B7E}"/>
              </a:ext>
            </a:extLst>
          </p:cNvPr>
          <p:cNvSpPr>
            <a:spLocks noGrp="1"/>
          </p:cNvSpPr>
          <p:nvPr>
            <p:ph type="sldNum" sz="quarter" idx="12"/>
          </p:nvPr>
        </p:nvSpPr>
        <p:spPr/>
        <p:txBody>
          <a:bodyPr/>
          <a:lstStyle/>
          <a:p>
            <a:fld id="{2C48E86F-11CE-074B-8F06-DFE31A3C4322}" type="slidenum">
              <a:rPr lang="en-US" smtClean="0"/>
              <a:t>‹#›</a:t>
            </a:fld>
            <a:endParaRPr lang="en-US"/>
          </a:p>
        </p:txBody>
      </p:sp>
    </p:spTree>
    <p:extLst>
      <p:ext uri="{BB962C8B-B14F-4D97-AF65-F5344CB8AC3E}">
        <p14:creationId xmlns:p14="http://schemas.microsoft.com/office/powerpoint/2010/main" val="92601389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E28D8-A2FC-A346-A414-43E94625E0D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526A8FC-47A6-DE48-B81A-2E50D99BB1A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FB8A5D7-442B-DF40-BB90-81AC727DE66E}"/>
              </a:ext>
            </a:extLst>
          </p:cNvPr>
          <p:cNvSpPr>
            <a:spLocks noGrp="1"/>
          </p:cNvSpPr>
          <p:nvPr>
            <p:ph type="dt" sz="half" idx="10"/>
          </p:nvPr>
        </p:nvSpPr>
        <p:spPr/>
        <p:txBody>
          <a:bodyPr/>
          <a:lstStyle/>
          <a:p>
            <a:fld id="{CD34C12B-694F-8045-9B42-DF302E34B248}" type="datetimeFigureOut">
              <a:rPr lang="en-US" smtClean="0"/>
              <a:t>7/27/2020</a:t>
            </a:fld>
            <a:endParaRPr lang="en-US"/>
          </a:p>
        </p:txBody>
      </p:sp>
      <p:sp>
        <p:nvSpPr>
          <p:cNvPr id="5" name="Footer Placeholder 4">
            <a:extLst>
              <a:ext uri="{FF2B5EF4-FFF2-40B4-BE49-F238E27FC236}">
                <a16:creationId xmlns:a16="http://schemas.microsoft.com/office/drawing/2014/main" id="{541DADC4-C7FF-CB48-A381-FE006DDC1FA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B4BDF5D-8403-F04F-B4D6-056E66044F49}"/>
              </a:ext>
            </a:extLst>
          </p:cNvPr>
          <p:cNvSpPr>
            <a:spLocks noGrp="1"/>
          </p:cNvSpPr>
          <p:nvPr>
            <p:ph type="sldNum" sz="quarter" idx="12"/>
          </p:nvPr>
        </p:nvSpPr>
        <p:spPr/>
        <p:txBody>
          <a:bodyPr/>
          <a:lstStyle/>
          <a:p>
            <a:fld id="{15CFBF98-3DBB-3C4A-AFDA-78865D11C935}" type="slidenum">
              <a:rPr lang="en-US" smtClean="0"/>
              <a:t>‹#›</a:t>
            </a:fld>
            <a:endParaRPr lang="en-US"/>
          </a:p>
        </p:txBody>
      </p:sp>
    </p:spTree>
    <p:extLst>
      <p:ext uri="{BB962C8B-B14F-4D97-AF65-F5344CB8AC3E}">
        <p14:creationId xmlns:p14="http://schemas.microsoft.com/office/powerpoint/2010/main" val="118819053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7676A-B5CA-1E49-9B3B-773BF522283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D7AE6DE-38A0-3843-AB30-A4DC5DAE5F7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D282FB9-2E02-E345-891C-7736A0797431}"/>
              </a:ext>
            </a:extLst>
          </p:cNvPr>
          <p:cNvSpPr>
            <a:spLocks noGrp="1"/>
          </p:cNvSpPr>
          <p:nvPr>
            <p:ph type="dt" sz="half" idx="10"/>
          </p:nvPr>
        </p:nvSpPr>
        <p:spPr/>
        <p:txBody>
          <a:bodyPr/>
          <a:lstStyle/>
          <a:p>
            <a:fld id="{CD34C12B-694F-8045-9B42-DF302E34B248}" type="datetimeFigureOut">
              <a:rPr lang="en-US" smtClean="0"/>
              <a:t>7/27/2020</a:t>
            </a:fld>
            <a:endParaRPr lang="en-US"/>
          </a:p>
        </p:txBody>
      </p:sp>
      <p:sp>
        <p:nvSpPr>
          <p:cNvPr id="5" name="Footer Placeholder 4">
            <a:extLst>
              <a:ext uri="{FF2B5EF4-FFF2-40B4-BE49-F238E27FC236}">
                <a16:creationId xmlns:a16="http://schemas.microsoft.com/office/drawing/2014/main" id="{7AEB31B4-13F3-E947-8186-1ABBFC9307F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8C644B-F5CD-5F40-9D69-46D888160936}"/>
              </a:ext>
            </a:extLst>
          </p:cNvPr>
          <p:cNvSpPr>
            <a:spLocks noGrp="1"/>
          </p:cNvSpPr>
          <p:nvPr>
            <p:ph type="sldNum" sz="quarter" idx="12"/>
          </p:nvPr>
        </p:nvSpPr>
        <p:spPr/>
        <p:txBody>
          <a:bodyPr/>
          <a:lstStyle/>
          <a:p>
            <a:fld id="{15CFBF98-3DBB-3C4A-AFDA-78865D11C935}" type="slidenum">
              <a:rPr lang="en-US" smtClean="0"/>
              <a:t>‹#›</a:t>
            </a:fld>
            <a:endParaRPr lang="en-US"/>
          </a:p>
        </p:txBody>
      </p:sp>
    </p:spTree>
    <p:extLst>
      <p:ext uri="{BB962C8B-B14F-4D97-AF65-F5344CB8AC3E}">
        <p14:creationId xmlns:p14="http://schemas.microsoft.com/office/powerpoint/2010/main" val="55996674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7DC4AB-6ABB-6845-85E4-507229DA6EF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CABD1EB-FF33-E64D-B2F0-DBE7B4794CF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5E3DED0-6CD9-7B41-8050-3C996D24AEB1}"/>
              </a:ext>
            </a:extLst>
          </p:cNvPr>
          <p:cNvSpPr>
            <a:spLocks noGrp="1"/>
          </p:cNvSpPr>
          <p:nvPr>
            <p:ph type="dt" sz="half" idx="10"/>
          </p:nvPr>
        </p:nvSpPr>
        <p:spPr/>
        <p:txBody>
          <a:bodyPr/>
          <a:lstStyle/>
          <a:p>
            <a:fld id="{CD34C12B-694F-8045-9B42-DF302E34B248}" type="datetimeFigureOut">
              <a:rPr lang="en-US" smtClean="0"/>
              <a:t>7/27/2020</a:t>
            </a:fld>
            <a:endParaRPr lang="en-US"/>
          </a:p>
        </p:txBody>
      </p:sp>
      <p:sp>
        <p:nvSpPr>
          <p:cNvPr id="5" name="Footer Placeholder 4">
            <a:extLst>
              <a:ext uri="{FF2B5EF4-FFF2-40B4-BE49-F238E27FC236}">
                <a16:creationId xmlns:a16="http://schemas.microsoft.com/office/drawing/2014/main" id="{A4E12709-CAFA-9141-A7F1-DA0549F42D6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EB13A66-2FA9-D149-B5D2-2EAAA4878BCD}"/>
              </a:ext>
            </a:extLst>
          </p:cNvPr>
          <p:cNvSpPr>
            <a:spLocks noGrp="1"/>
          </p:cNvSpPr>
          <p:nvPr>
            <p:ph type="sldNum" sz="quarter" idx="12"/>
          </p:nvPr>
        </p:nvSpPr>
        <p:spPr/>
        <p:txBody>
          <a:bodyPr/>
          <a:lstStyle/>
          <a:p>
            <a:fld id="{15CFBF98-3DBB-3C4A-AFDA-78865D11C935}" type="slidenum">
              <a:rPr lang="en-US" smtClean="0"/>
              <a:t>‹#›</a:t>
            </a:fld>
            <a:endParaRPr lang="en-US"/>
          </a:p>
        </p:txBody>
      </p:sp>
    </p:spTree>
    <p:extLst>
      <p:ext uri="{BB962C8B-B14F-4D97-AF65-F5344CB8AC3E}">
        <p14:creationId xmlns:p14="http://schemas.microsoft.com/office/powerpoint/2010/main" val="429067103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275C9B-5750-014C-A91B-7F7338D1E8A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EE4628F-4C7B-684C-A5EB-EC6C96114F6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43E4563-27FB-4741-B157-93CDDC36FA4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721E345-0BED-024D-B07F-2E312CFF276F}"/>
              </a:ext>
            </a:extLst>
          </p:cNvPr>
          <p:cNvSpPr>
            <a:spLocks noGrp="1"/>
          </p:cNvSpPr>
          <p:nvPr>
            <p:ph type="dt" sz="half" idx="10"/>
          </p:nvPr>
        </p:nvSpPr>
        <p:spPr/>
        <p:txBody>
          <a:bodyPr/>
          <a:lstStyle/>
          <a:p>
            <a:fld id="{CD34C12B-694F-8045-9B42-DF302E34B248}" type="datetimeFigureOut">
              <a:rPr lang="en-US" smtClean="0"/>
              <a:t>7/27/2020</a:t>
            </a:fld>
            <a:endParaRPr lang="en-US"/>
          </a:p>
        </p:txBody>
      </p:sp>
      <p:sp>
        <p:nvSpPr>
          <p:cNvPr id="6" name="Footer Placeholder 5">
            <a:extLst>
              <a:ext uri="{FF2B5EF4-FFF2-40B4-BE49-F238E27FC236}">
                <a16:creationId xmlns:a16="http://schemas.microsoft.com/office/drawing/2014/main" id="{0A16F32F-A666-9D41-A684-6DBDB23EA41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AC472FB-D89A-814C-AA05-3026E80BE9EF}"/>
              </a:ext>
            </a:extLst>
          </p:cNvPr>
          <p:cNvSpPr>
            <a:spLocks noGrp="1"/>
          </p:cNvSpPr>
          <p:nvPr>
            <p:ph type="sldNum" sz="quarter" idx="12"/>
          </p:nvPr>
        </p:nvSpPr>
        <p:spPr/>
        <p:txBody>
          <a:bodyPr/>
          <a:lstStyle/>
          <a:p>
            <a:fld id="{15CFBF98-3DBB-3C4A-AFDA-78865D11C935}" type="slidenum">
              <a:rPr lang="en-US" smtClean="0"/>
              <a:t>‹#›</a:t>
            </a:fld>
            <a:endParaRPr lang="en-US"/>
          </a:p>
        </p:txBody>
      </p:sp>
    </p:spTree>
    <p:extLst>
      <p:ext uri="{BB962C8B-B14F-4D97-AF65-F5344CB8AC3E}">
        <p14:creationId xmlns:p14="http://schemas.microsoft.com/office/powerpoint/2010/main" val="397956398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A990C2-2EEB-D647-9258-16925CF01D6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C322E89-9ABE-2B46-829B-1FFE01D9447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7A43A88-7118-334C-B3FD-66BEEB0DC7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DF09371-AE07-7B4F-B8DC-6B88055A834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FD211CF-E908-C44C-8BEC-C10EAC5B49E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80311F2-DFEF-8C4D-AC8A-F3B84EC814C3}"/>
              </a:ext>
            </a:extLst>
          </p:cNvPr>
          <p:cNvSpPr>
            <a:spLocks noGrp="1"/>
          </p:cNvSpPr>
          <p:nvPr>
            <p:ph type="dt" sz="half" idx="10"/>
          </p:nvPr>
        </p:nvSpPr>
        <p:spPr/>
        <p:txBody>
          <a:bodyPr/>
          <a:lstStyle/>
          <a:p>
            <a:fld id="{CD34C12B-694F-8045-9B42-DF302E34B248}" type="datetimeFigureOut">
              <a:rPr lang="en-US" smtClean="0"/>
              <a:t>7/27/2020</a:t>
            </a:fld>
            <a:endParaRPr lang="en-US"/>
          </a:p>
        </p:txBody>
      </p:sp>
      <p:sp>
        <p:nvSpPr>
          <p:cNvPr id="8" name="Footer Placeholder 7">
            <a:extLst>
              <a:ext uri="{FF2B5EF4-FFF2-40B4-BE49-F238E27FC236}">
                <a16:creationId xmlns:a16="http://schemas.microsoft.com/office/drawing/2014/main" id="{CB053E3E-427E-F643-A16D-0CE066A610F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0C5B51C-3036-344D-BD16-0A4B03ED6573}"/>
              </a:ext>
            </a:extLst>
          </p:cNvPr>
          <p:cNvSpPr>
            <a:spLocks noGrp="1"/>
          </p:cNvSpPr>
          <p:nvPr>
            <p:ph type="sldNum" sz="quarter" idx="12"/>
          </p:nvPr>
        </p:nvSpPr>
        <p:spPr/>
        <p:txBody>
          <a:bodyPr/>
          <a:lstStyle/>
          <a:p>
            <a:fld id="{15CFBF98-3DBB-3C4A-AFDA-78865D11C935}" type="slidenum">
              <a:rPr lang="en-US" smtClean="0"/>
              <a:t>‹#›</a:t>
            </a:fld>
            <a:endParaRPr lang="en-US"/>
          </a:p>
        </p:txBody>
      </p:sp>
    </p:spTree>
    <p:extLst>
      <p:ext uri="{BB962C8B-B14F-4D97-AF65-F5344CB8AC3E}">
        <p14:creationId xmlns:p14="http://schemas.microsoft.com/office/powerpoint/2010/main" val="402275017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C21FE8-E3D7-DA45-81AA-1F5B170C479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F32A7F1-8EB7-0E41-A280-0C48182D69D3}"/>
              </a:ext>
            </a:extLst>
          </p:cNvPr>
          <p:cNvSpPr>
            <a:spLocks noGrp="1"/>
          </p:cNvSpPr>
          <p:nvPr>
            <p:ph type="dt" sz="half" idx="10"/>
          </p:nvPr>
        </p:nvSpPr>
        <p:spPr/>
        <p:txBody>
          <a:bodyPr/>
          <a:lstStyle/>
          <a:p>
            <a:fld id="{CD34C12B-694F-8045-9B42-DF302E34B248}" type="datetimeFigureOut">
              <a:rPr lang="en-US" smtClean="0"/>
              <a:t>7/27/2020</a:t>
            </a:fld>
            <a:endParaRPr lang="en-US"/>
          </a:p>
        </p:txBody>
      </p:sp>
      <p:sp>
        <p:nvSpPr>
          <p:cNvPr id="4" name="Footer Placeholder 3">
            <a:extLst>
              <a:ext uri="{FF2B5EF4-FFF2-40B4-BE49-F238E27FC236}">
                <a16:creationId xmlns:a16="http://schemas.microsoft.com/office/drawing/2014/main" id="{4D3674E0-F9D8-7645-8A1C-ABD1713C409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FEB11F2-834A-2445-8485-3D20F8E04C30}"/>
              </a:ext>
            </a:extLst>
          </p:cNvPr>
          <p:cNvSpPr>
            <a:spLocks noGrp="1"/>
          </p:cNvSpPr>
          <p:nvPr>
            <p:ph type="sldNum" sz="quarter" idx="12"/>
          </p:nvPr>
        </p:nvSpPr>
        <p:spPr/>
        <p:txBody>
          <a:bodyPr/>
          <a:lstStyle/>
          <a:p>
            <a:fld id="{15CFBF98-3DBB-3C4A-AFDA-78865D11C935}" type="slidenum">
              <a:rPr lang="en-US" smtClean="0"/>
              <a:t>‹#›</a:t>
            </a:fld>
            <a:endParaRPr lang="en-US"/>
          </a:p>
        </p:txBody>
      </p:sp>
    </p:spTree>
    <p:extLst>
      <p:ext uri="{BB962C8B-B14F-4D97-AF65-F5344CB8AC3E}">
        <p14:creationId xmlns:p14="http://schemas.microsoft.com/office/powerpoint/2010/main" val="218956497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17148B4-876F-5B4C-8707-4C6E3906FCC8}"/>
              </a:ext>
            </a:extLst>
          </p:cNvPr>
          <p:cNvSpPr>
            <a:spLocks noGrp="1"/>
          </p:cNvSpPr>
          <p:nvPr>
            <p:ph type="dt" sz="half" idx="10"/>
          </p:nvPr>
        </p:nvSpPr>
        <p:spPr/>
        <p:txBody>
          <a:bodyPr/>
          <a:lstStyle/>
          <a:p>
            <a:fld id="{CD34C12B-694F-8045-9B42-DF302E34B248}" type="datetimeFigureOut">
              <a:rPr lang="en-US" smtClean="0"/>
              <a:t>7/27/2020</a:t>
            </a:fld>
            <a:endParaRPr lang="en-US"/>
          </a:p>
        </p:txBody>
      </p:sp>
      <p:sp>
        <p:nvSpPr>
          <p:cNvPr id="3" name="Footer Placeholder 2">
            <a:extLst>
              <a:ext uri="{FF2B5EF4-FFF2-40B4-BE49-F238E27FC236}">
                <a16:creationId xmlns:a16="http://schemas.microsoft.com/office/drawing/2014/main" id="{FA2D8D3C-95FE-BD46-8206-093EDD50CED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38E8221-1921-BB45-AC95-B3FF508BE725}"/>
              </a:ext>
            </a:extLst>
          </p:cNvPr>
          <p:cNvSpPr>
            <a:spLocks noGrp="1"/>
          </p:cNvSpPr>
          <p:nvPr>
            <p:ph type="sldNum" sz="quarter" idx="12"/>
          </p:nvPr>
        </p:nvSpPr>
        <p:spPr/>
        <p:txBody>
          <a:bodyPr/>
          <a:lstStyle/>
          <a:p>
            <a:fld id="{15CFBF98-3DBB-3C4A-AFDA-78865D11C935}" type="slidenum">
              <a:rPr lang="en-US" smtClean="0"/>
              <a:t>‹#›</a:t>
            </a:fld>
            <a:endParaRPr lang="en-US"/>
          </a:p>
        </p:txBody>
      </p:sp>
    </p:spTree>
    <p:extLst>
      <p:ext uri="{BB962C8B-B14F-4D97-AF65-F5344CB8AC3E}">
        <p14:creationId xmlns:p14="http://schemas.microsoft.com/office/powerpoint/2010/main" val="19506328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7/27/2020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D8FE17-E2E8-EB44-B022-202829D59B8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700B3C5-88A9-994A-806C-3F73E7C38EA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B8047AA-CF00-EE40-81A1-87641E2FBB6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F1A605A-D19E-CA4C-B7B5-0AD7546DD55D}"/>
              </a:ext>
            </a:extLst>
          </p:cNvPr>
          <p:cNvSpPr>
            <a:spLocks noGrp="1"/>
          </p:cNvSpPr>
          <p:nvPr>
            <p:ph type="dt" sz="half" idx="10"/>
          </p:nvPr>
        </p:nvSpPr>
        <p:spPr/>
        <p:txBody>
          <a:bodyPr/>
          <a:lstStyle/>
          <a:p>
            <a:fld id="{CD34C12B-694F-8045-9B42-DF302E34B248}" type="datetimeFigureOut">
              <a:rPr lang="en-US" smtClean="0"/>
              <a:t>7/27/2020</a:t>
            </a:fld>
            <a:endParaRPr lang="en-US"/>
          </a:p>
        </p:txBody>
      </p:sp>
      <p:sp>
        <p:nvSpPr>
          <p:cNvPr id="6" name="Footer Placeholder 5">
            <a:extLst>
              <a:ext uri="{FF2B5EF4-FFF2-40B4-BE49-F238E27FC236}">
                <a16:creationId xmlns:a16="http://schemas.microsoft.com/office/drawing/2014/main" id="{7A041744-011E-5F42-B7B6-CB17B21B098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F02A3FC-BF6E-DF41-8469-15345289A990}"/>
              </a:ext>
            </a:extLst>
          </p:cNvPr>
          <p:cNvSpPr>
            <a:spLocks noGrp="1"/>
          </p:cNvSpPr>
          <p:nvPr>
            <p:ph type="sldNum" sz="quarter" idx="12"/>
          </p:nvPr>
        </p:nvSpPr>
        <p:spPr/>
        <p:txBody>
          <a:bodyPr/>
          <a:lstStyle/>
          <a:p>
            <a:fld id="{15CFBF98-3DBB-3C4A-AFDA-78865D11C935}" type="slidenum">
              <a:rPr lang="en-US" smtClean="0"/>
              <a:t>‹#›</a:t>
            </a:fld>
            <a:endParaRPr lang="en-US"/>
          </a:p>
        </p:txBody>
      </p:sp>
    </p:spTree>
    <p:extLst>
      <p:ext uri="{BB962C8B-B14F-4D97-AF65-F5344CB8AC3E}">
        <p14:creationId xmlns:p14="http://schemas.microsoft.com/office/powerpoint/2010/main" val="138899738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1CFDE8-2D38-DA43-95DE-B80FE1E61D4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2612527-A0AA-224A-8F2C-D7D513390AD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76103E1-F11F-BE48-A157-3CDF8657C17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600EC43-5643-AF4D-A265-8FB9639EF72B}"/>
              </a:ext>
            </a:extLst>
          </p:cNvPr>
          <p:cNvSpPr>
            <a:spLocks noGrp="1"/>
          </p:cNvSpPr>
          <p:nvPr>
            <p:ph type="dt" sz="half" idx="10"/>
          </p:nvPr>
        </p:nvSpPr>
        <p:spPr/>
        <p:txBody>
          <a:bodyPr/>
          <a:lstStyle/>
          <a:p>
            <a:fld id="{CD34C12B-694F-8045-9B42-DF302E34B248}" type="datetimeFigureOut">
              <a:rPr lang="en-US" smtClean="0"/>
              <a:t>7/27/2020</a:t>
            </a:fld>
            <a:endParaRPr lang="en-US"/>
          </a:p>
        </p:txBody>
      </p:sp>
      <p:sp>
        <p:nvSpPr>
          <p:cNvPr id="6" name="Footer Placeholder 5">
            <a:extLst>
              <a:ext uri="{FF2B5EF4-FFF2-40B4-BE49-F238E27FC236}">
                <a16:creationId xmlns:a16="http://schemas.microsoft.com/office/drawing/2014/main" id="{AD205788-FAAA-2D4E-B761-0256E877DC8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4A553BB-6F60-E148-9D69-8C03B4E0D101}"/>
              </a:ext>
            </a:extLst>
          </p:cNvPr>
          <p:cNvSpPr>
            <a:spLocks noGrp="1"/>
          </p:cNvSpPr>
          <p:nvPr>
            <p:ph type="sldNum" sz="quarter" idx="12"/>
          </p:nvPr>
        </p:nvSpPr>
        <p:spPr/>
        <p:txBody>
          <a:bodyPr/>
          <a:lstStyle/>
          <a:p>
            <a:fld id="{15CFBF98-3DBB-3C4A-AFDA-78865D11C935}" type="slidenum">
              <a:rPr lang="en-US" smtClean="0"/>
              <a:t>‹#›</a:t>
            </a:fld>
            <a:endParaRPr lang="en-US"/>
          </a:p>
        </p:txBody>
      </p:sp>
    </p:spTree>
    <p:extLst>
      <p:ext uri="{BB962C8B-B14F-4D97-AF65-F5344CB8AC3E}">
        <p14:creationId xmlns:p14="http://schemas.microsoft.com/office/powerpoint/2010/main" val="395290345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89A6DB-AB5D-8441-85F0-21DE69FAC56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7D3BE42-2B90-844D-9043-965FA8AFDE7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3A96B3B-1606-9646-8CB4-E4150BCCCFB8}"/>
              </a:ext>
            </a:extLst>
          </p:cNvPr>
          <p:cNvSpPr>
            <a:spLocks noGrp="1"/>
          </p:cNvSpPr>
          <p:nvPr>
            <p:ph type="dt" sz="half" idx="10"/>
          </p:nvPr>
        </p:nvSpPr>
        <p:spPr/>
        <p:txBody>
          <a:bodyPr/>
          <a:lstStyle/>
          <a:p>
            <a:fld id="{CD34C12B-694F-8045-9B42-DF302E34B248}" type="datetimeFigureOut">
              <a:rPr lang="en-US" smtClean="0"/>
              <a:t>7/27/2020</a:t>
            </a:fld>
            <a:endParaRPr lang="en-US"/>
          </a:p>
        </p:txBody>
      </p:sp>
      <p:sp>
        <p:nvSpPr>
          <p:cNvPr id="5" name="Footer Placeholder 4">
            <a:extLst>
              <a:ext uri="{FF2B5EF4-FFF2-40B4-BE49-F238E27FC236}">
                <a16:creationId xmlns:a16="http://schemas.microsoft.com/office/drawing/2014/main" id="{BF34C5E5-20DF-D244-94E8-FF1FA7DDDDD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EF87877-1C8C-2244-992D-2D08E2BC746A}"/>
              </a:ext>
            </a:extLst>
          </p:cNvPr>
          <p:cNvSpPr>
            <a:spLocks noGrp="1"/>
          </p:cNvSpPr>
          <p:nvPr>
            <p:ph type="sldNum" sz="quarter" idx="12"/>
          </p:nvPr>
        </p:nvSpPr>
        <p:spPr/>
        <p:txBody>
          <a:bodyPr/>
          <a:lstStyle/>
          <a:p>
            <a:fld id="{15CFBF98-3DBB-3C4A-AFDA-78865D11C935}" type="slidenum">
              <a:rPr lang="en-US" smtClean="0"/>
              <a:t>‹#›</a:t>
            </a:fld>
            <a:endParaRPr lang="en-US"/>
          </a:p>
        </p:txBody>
      </p:sp>
    </p:spTree>
    <p:extLst>
      <p:ext uri="{BB962C8B-B14F-4D97-AF65-F5344CB8AC3E}">
        <p14:creationId xmlns:p14="http://schemas.microsoft.com/office/powerpoint/2010/main" val="47792884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7D2644A-0739-A942-87D2-198ADBD0CE2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6060DE9-51A2-5243-920A-58D778B4D51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087FA3-B8D0-E047-AECA-0A8FC5995A14}"/>
              </a:ext>
            </a:extLst>
          </p:cNvPr>
          <p:cNvSpPr>
            <a:spLocks noGrp="1"/>
          </p:cNvSpPr>
          <p:nvPr>
            <p:ph type="dt" sz="half" idx="10"/>
          </p:nvPr>
        </p:nvSpPr>
        <p:spPr/>
        <p:txBody>
          <a:bodyPr/>
          <a:lstStyle/>
          <a:p>
            <a:fld id="{CD34C12B-694F-8045-9B42-DF302E34B248}" type="datetimeFigureOut">
              <a:rPr lang="en-US" smtClean="0"/>
              <a:t>7/27/2020</a:t>
            </a:fld>
            <a:endParaRPr lang="en-US"/>
          </a:p>
        </p:txBody>
      </p:sp>
      <p:sp>
        <p:nvSpPr>
          <p:cNvPr id="5" name="Footer Placeholder 4">
            <a:extLst>
              <a:ext uri="{FF2B5EF4-FFF2-40B4-BE49-F238E27FC236}">
                <a16:creationId xmlns:a16="http://schemas.microsoft.com/office/drawing/2014/main" id="{1AD7C4E3-178F-224C-8BAC-CEB2966FB56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DAF21FD-F96E-B14F-A3A4-18DC2FC94AE2}"/>
              </a:ext>
            </a:extLst>
          </p:cNvPr>
          <p:cNvSpPr>
            <a:spLocks noGrp="1"/>
          </p:cNvSpPr>
          <p:nvPr>
            <p:ph type="sldNum" sz="quarter" idx="12"/>
          </p:nvPr>
        </p:nvSpPr>
        <p:spPr/>
        <p:txBody>
          <a:bodyPr/>
          <a:lstStyle/>
          <a:p>
            <a:fld id="{15CFBF98-3DBB-3C4A-AFDA-78865D11C935}" type="slidenum">
              <a:rPr lang="en-US" smtClean="0"/>
              <a:t>‹#›</a:t>
            </a:fld>
            <a:endParaRPr lang="en-US"/>
          </a:p>
        </p:txBody>
      </p:sp>
    </p:spTree>
    <p:extLst>
      <p:ext uri="{BB962C8B-B14F-4D97-AF65-F5344CB8AC3E}">
        <p14:creationId xmlns:p14="http://schemas.microsoft.com/office/powerpoint/2010/main" val="178932882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7/27/2020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7/27/2020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700"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00">
                <a:solidFill>
                  <a:schemeClr val="tx1">
                    <a:tint val="75000"/>
                  </a:schemeClr>
                </a:solidFill>
              </a:defRPr>
            </a:lvl1pPr>
            <a:lvl2pPr marL="304815" indent="0">
              <a:buNone/>
              <a:defRPr sz="1200">
                <a:solidFill>
                  <a:schemeClr val="tx1">
                    <a:tint val="75000"/>
                  </a:schemeClr>
                </a:solidFill>
              </a:defRPr>
            </a:lvl2pPr>
            <a:lvl3pPr marL="609630" indent="0">
              <a:buNone/>
              <a:defRPr sz="1100">
                <a:solidFill>
                  <a:schemeClr val="tx1">
                    <a:tint val="75000"/>
                  </a:schemeClr>
                </a:solidFill>
              </a:defRPr>
            </a:lvl3pPr>
            <a:lvl4pPr marL="914446" indent="0">
              <a:buNone/>
              <a:defRPr sz="900">
                <a:solidFill>
                  <a:schemeClr val="tx1">
                    <a:tint val="75000"/>
                  </a:schemeClr>
                </a:solidFill>
              </a:defRPr>
            </a:lvl4pPr>
            <a:lvl5pPr marL="1219261" indent="0">
              <a:buNone/>
              <a:defRPr sz="900">
                <a:solidFill>
                  <a:schemeClr val="tx1">
                    <a:tint val="75000"/>
                  </a:schemeClr>
                </a:solidFill>
              </a:defRPr>
            </a:lvl5pPr>
            <a:lvl6pPr marL="1524076" indent="0">
              <a:buNone/>
              <a:defRPr sz="900">
                <a:solidFill>
                  <a:schemeClr val="tx1">
                    <a:tint val="75000"/>
                  </a:schemeClr>
                </a:solidFill>
              </a:defRPr>
            </a:lvl6pPr>
            <a:lvl7pPr marL="1828891" indent="0">
              <a:buNone/>
              <a:defRPr sz="900">
                <a:solidFill>
                  <a:schemeClr val="tx1">
                    <a:tint val="75000"/>
                  </a:schemeClr>
                </a:solidFill>
              </a:defRPr>
            </a:lvl7pPr>
            <a:lvl8pPr marL="2133707" indent="0">
              <a:buNone/>
              <a:defRPr sz="900">
                <a:solidFill>
                  <a:schemeClr val="tx1">
                    <a:tint val="75000"/>
                  </a:schemeClr>
                </a:solidFill>
              </a:defRPr>
            </a:lvl8pPr>
            <a:lvl9pPr marL="2438522" indent="0">
              <a:buNone/>
              <a:defRPr sz="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7/27/2020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900"/>
            </a:lvl1pPr>
            <a:lvl2pPr>
              <a:defRPr sz="1600"/>
            </a:lvl2pPr>
            <a:lvl3pPr>
              <a:defRPr sz="13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900"/>
            </a:lvl1pPr>
            <a:lvl2pPr>
              <a:defRPr sz="1600"/>
            </a:lvl2pPr>
            <a:lvl3pPr>
              <a:defRPr sz="13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7/27/2020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00" b="1"/>
            </a:lvl2pPr>
            <a:lvl3pPr marL="609630" indent="0">
              <a:buNone/>
              <a:defRPr sz="1200" b="1"/>
            </a:lvl3pPr>
            <a:lvl4pPr marL="914446" indent="0">
              <a:buNone/>
              <a:defRPr sz="1100" b="1"/>
            </a:lvl4pPr>
            <a:lvl5pPr marL="1219261" indent="0">
              <a:buNone/>
              <a:defRPr sz="1100" b="1"/>
            </a:lvl5pPr>
            <a:lvl6pPr marL="1524076" indent="0">
              <a:buNone/>
              <a:defRPr sz="1100" b="1"/>
            </a:lvl6pPr>
            <a:lvl7pPr marL="1828891" indent="0">
              <a:buNone/>
              <a:defRPr sz="1100" b="1"/>
            </a:lvl7pPr>
            <a:lvl8pPr marL="2133707" indent="0">
              <a:buNone/>
              <a:defRPr sz="1100" b="1"/>
            </a:lvl8pPr>
            <a:lvl9pPr marL="2438522" indent="0">
              <a:buNone/>
              <a:defRPr sz="1100"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00" b="1"/>
            </a:lvl2pPr>
            <a:lvl3pPr marL="609630" indent="0">
              <a:buNone/>
              <a:defRPr sz="1200" b="1"/>
            </a:lvl3pPr>
            <a:lvl4pPr marL="914446" indent="0">
              <a:buNone/>
              <a:defRPr sz="1100" b="1"/>
            </a:lvl4pPr>
            <a:lvl5pPr marL="1219261" indent="0">
              <a:buNone/>
              <a:defRPr sz="1100" b="1"/>
            </a:lvl5pPr>
            <a:lvl6pPr marL="1524076" indent="0">
              <a:buNone/>
              <a:defRPr sz="1100" b="1"/>
            </a:lvl6pPr>
            <a:lvl7pPr marL="1828891" indent="0">
              <a:buNone/>
              <a:defRPr sz="1100" b="1"/>
            </a:lvl7pPr>
            <a:lvl8pPr marL="2133707" indent="0">
              <a:buNone/>
              <a:defRPr sz="1100" b="1"/>
            </a:lvl8pPr>
            <a:lvl9pPr marL="2438522" indent="0">
              <a:buNone/>
              <a:defRPr sz="1100"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7/27/2020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7/27/2020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7/27/2020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7/27/2020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00"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00"/>
            </a:lvl1pPr>
            <a:lvl2pPr>
              <a:defRPr sz="1900"/>
            </a:lvl2pPr>
            <a:lvl3pPr>
              <a:defRPr sz="16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00"/>
            </a:lvl1pPr>
            <a:lvl2pPr marL="304815" indent="0">
              <a:buNone/>
              <a:defRPr sz="800"/>
            </a:lvl2pPr>
            <a:lvl3pPr marL="609630" indent="0">
              <a:buNone/>
              <a:defRPr sz="700"/>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7/27/2020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00"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00"/>
            </a:lvl1pPr>
            <a:lvl2pPr marL="304815" indent="0">
              <a:buNone/>
              <a:defRPr sz="1900"/>
            </a:lvl2pPr>
            <a:lvl3pPr marL="609630" indent="0">
              <a:buNone/>
              <a:defRPr sz="1600"/>
            </a:lvl3pPr>
            <a:lvl4pPr marL="914446" indent="0">
              <a:buNone/>
              <a:defRPr sz="1300"/>
            </a:lvl4pPr>
            <a:lvl5pPr marL="1219261" indent="0">
              <a:buNone/>
              <a:defRPr sz="1300"/>
            </a:lvl5pPr>
            <a:lvl6pPr marL="1524076" indent="0">
              <a:buNone/>
              <a:defRPr sz="1300"/>
            </a:lvl6pPr>
            <a:lvl7pPr marL="1828891" indent="0">
              <a:buNone/>
              <a:defRPr sz="1300"/>
            </a:lvl7pPr>
            <a:lvl8pPr marL="2133707" indent="0">
              <a:buNone/>
              <a:defRPr sz="1300"/>
            </a:lvl8pPr>
            <a:lvl9pPr marL="2438522" indent="0">
              <a:buNone/>
              <a:defRPr sz="1300"/>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00"/>
            </a:lvl1pPr>
            <a:lvl2pPr marL="304815" indent="0">
              <a:buNone/>
              <a:defRPr sz="800"/>
            </a:lvl2pPr>
            <a:lvl3pPr marL="609630" indent="0">
              <a:buNone/>
              <a:defRPr sz="700"/>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7/27/2020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7/27/2020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7/27/2020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7/27/2020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7/27/2020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7/27/2020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7/27/2020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7/27/2020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7/27/2020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549E18B-E873-404A-947D-7DB0A11553C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BBDE9E1-7734-FD4F-BC81-D84A2827500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E0FB4B-C2BE-0E4E-A4CC-62EAC1ED88C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7D7F14E-7B1D-7545-8666-6B5E61F23C4D}" type="datetimeFigureOut">
              <a:rPr lang="en-US" smtClean="0"/>
              <a:t>7/27/2020</a:t>
            </a:fld>
            <a:endParaRPr lang="en-US"/>
          </a:p>
        </p:txBody>
      </p:sp>
      <p:sp>
        <p:nvSpPr>
          <p:cNvPr id="5" name="Footer Placeholder 4">
            <a:extLst>
              <a:ext uri="{FF2B5EF4-FFF2-40B4-BE49-F238E27FC236}">
                <a16:creationId xmlns:a16="http://schemas.microsoft.com/office/drawing/2014/main" id="{5E5574AB-8192-6D4E-8238-D36DD98FD5F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CBABB3B-E462-5149-8C91-51D71763D8D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C48E86F-11CE-074B-8F06-DFE31A3C4322}" type="slidenum">
              <a:rPr lang="en-US" smtClean="0"/>
              <a:t>‹#›</a:t>
            </a:fld>
            <a:endParaRPr lang="en-US"/>
          </a:p>
        </p:txBody>
      </p:sp>
    </p:spTree>
    <p:extLst>
      <p:ext uri="{BB962C8B-B14F-4D97-AF65-F5344CB8AC3E}">
        <p14:creationId xmlns:p14="http://schemas.microsoft.com/office/powerpoint/2010/main" val="303010768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5485ADA-D3D0-044F-96CC-3761CB684A0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570C6DE-437B-AA47-A361-09944162560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17B5EF-710B-7744-AB0F-57EE170EC85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D34C12B-694F-8045-9B42-DF302E34B248}" type="datetimeFigureOut">
              <a:rPr lang="en-US" smtClean="0"/>
              <a:t>7/27/2020</a:t>
            </a:fld>
            <a:endParaRPr lang="en-US"/>
          </a:p>
        </p:txBody>
      </p:sp>
      <p:sp>
        <p:nvSpPr>
          <p:cNvPr id="5" name="Footer Placeholder 4">
            <a:extLst>
              <a:ext uri="{FF2B5EF4-FFF2-40B4-BE49-F238E27FC236}">
                <a16:creationId xmlns:a16="http://schemas.microsoft.com/office/drawing/2014/main" id="{48E1EC12-3883-D045-9C21-D5665E53E87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CE6E963-9459-DB46-AC42-7F5C8929A38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5CFBF98-3DBB-3C4A-AFDA-78865D11C935}" type="slidenum">
              <a:rPr lang="en-US" smtClean="0"/>
              <a:t>‹#›</a:t>
            </a:fld>
            <a:endParaRPr lang="en-US"/>
          </a:p>
        </p:txBody>
      </p:sp>
    </p:spTree>
    <p:extLst>
      <p:ext uri="{BB962C8B-B14F-4D97-AF65-F5344CB8AC3E}">
        <p14:creationId xmlns:p14="http://schemas.microsoft.com/office/powerpoint/2010/main" val="3711770519"/>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7/27/2020</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609630" rtl="0" eaLnBrk="1" latinLnBrk="0" hangingPunct="1">
        <a:spcBef>
          <a:spcPct val="0"/>
        </a:spcBef>
        <a:buNone/>
        <a:defRPr sz="2900"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00"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900"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00"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00"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00"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00"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00"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00"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hyperlink" Target="https://www.vox.com/2020/6/3/21278245/antiracist-racism-race-books-resources-antiracism" TargetMode="External"/><Relationship Id="rId2" Type="http://schemas.openxmlformats.org/officeDocument/2006/relationships/hyperlink" Target="https://publichealth.uic.edu/community-engagement/collaboratory-for-health-justice/a-short-guide-to-advocacy-and-anti-racist-praxis/"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hyperlink" Target="https://jesuitas.lat/es/noticias/1051-centro-virtual-de-pedagogia-ignaciana-pedro-arrupe-y-su-apuesta-por-la-educacion"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hyperlink" Target="http://jpichonduras.blogspot.com/2016/11/que-nos-cueste-olvidar-27-aniversario.html"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29.xml"/><Relationship Id="rId5" Type="http://schemas.openxmlformats.org/officeDocument/2006/relationships/image" Target="../media/image17.jpg"/><Relationship Id="rId4" Type="http://schemas.openxmlformats.org/officeDocument/2006/relationships/image" Target="../media/image16.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6.xml"/></Relationships>
</file>

<file path=ppt/slides/_rels/slide2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eg"/><Relationship Id="rId1" Type="http://schemas.openxmlformats.org/officeDocument/2006/relationships/slideLayout" Target="../slideLayouts/slideLayout29.xml"/><Relationship Id="rId5" Type="http://schemas.openxmlformats.org/officeDocument/2006/relationships/image" Target="../media/image22.jpeg"/><Relationship Id="rId4" Type="http://schemas.openxmlformats.org/officeDocument/2006/relationships/image" Target="../media/image21.png"/></Relationships>
</file>

<file path=ppt/slides/_rels/slide2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2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3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image" Target="../media/image34.png"/></Relationships>
</file>

<file path=ppt/slides/_rels/slide3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hyperlink" Target="https://beautifultrouble.org/" TargetMode="Externa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hyperlink" Target="http://bit.ly/LoyolaMAP" TargetMode="Externa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0.xml.rels><?xml version="1.0" encoding="UTF-8" standalone="yes"?>
<Relationships xmlns="http://schemas.openxmlformats.org/package/2006/relationships"><Relationship Id="rId3" Type="http://schemas.openxmlformats.org/officeDocument/2006/relationships/hyperlink" Target="https://www.aacu.org/node/4084" TargetMode="External"/><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hyperlink" Target="https://www.blacklivesmatterchicago.com/" TargetMode="External"/><Relationship Id="rId2" Type="http://schemas.openxmlformats.org/officeDocument/2006/relationships/image" Target="../media/image47.png"/><Relationship Id="rId1" Type="http://schemas.openxmlformats.org/officeDocument/2006/relationships/slideLayout" Target="../slideLayouts/slideLayout2.xml"/><Relationship Id="rId6" Type="http://schemas.openxmlformats.org/officeDocument/2006/relationships/hyperlink" Target="https://chicagofreedomschool.org/" TargetMode="External"/><Relationship Id="rId5" Type="http://schemas.openxmlformats.org/officeDocument/2006/relationships/hyperlink" Target="https://www.assatasdaughters.org/" TargetMode="External"/><Relationship Id="rId4" Type="http://schemas.openxmlformats.org/officeDocument/2006/relationships/hyperlink" Target="https://www.bravespacealliance.org/" TargetMode="External"/></Relationships>
</file>

<file path=ppt/slides/_rels/slide5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eg"/><Relationship Id="rId1" Type="http://schemas.openxmlformats.org/officeDocument/2006/relationships/slideLayout" Target="../slideLayouts/slideLayout40.xml"/><Relationship Id="rId5" Type="http://schemas.openxmlformats.org/officeDocument/2006/relationships/image" Target="../media/image51.png"/><Relationship Id="rId4" Type="http://schemas.openxmlformats.org/officeDocument/2006/relationships/image" Target="../media/image50.png"/></Relationships>
</file>

<file path=ppt/slides/_rels/slide5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49.png"/><Relationship Id="rId1" Type="http://schemas.openxmlformats.org/officeDocument/2006/relationships/slideLayout" Target="../slideLayouts/slideLayout40.xml"/></Relationships>
</file>

<file path=ppt/slides/_rels/slide5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40.xml"/><Relationship Id="rId4" Type="http://schemas.openxmlformats.org/officeDocument/2006/relationships/image" Target="../media/image51.png"/></Relationships>
</file>

<file path=ppt/slides/_rels/slide5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49.png"/><Relationship Id="rId1" Type="http://schemas.openxmlformats.org/officeDocument/2006/relationships/slideLayout" Target="../slideLayouts/slideLayout40.xml"/></Relationships>
</file>

<file path=ppt/slides/_rels/slide5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49.png"/><Relationship Id="rId1" Type="http://schemas.openxmlformats.org/officeDocument/2006/relationships/slideLayout" Target="../slideLayouts/slideLayout40.xml"/></Relationships>
</file>

<file path=ppt/slides/_rels/slide5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49.png"/><Relationship Id="rId1" Type="http://schemas.openxmlformats.org/officeDocument/2006/relationships/slideLayout" Target="../slideLayouts/slideLayout40.xml"/></Relationships>
</file>

<file path=ppt/slides/_rels/slide5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8.jpeg"/><Relationship Id="rId1" Type="http://schemas.openxmlformats.org/officeDocument/2006/relationships/slideLayout" Target="../slideLayouts/slideLayout40.xml"/><Relationship Id="rId5" Type="http://schemas.openxmlformats.org/officeDocument/2006/relationships/image" Target="../media/image53.jpeg"/><Relationship Id="rId4" Type="http://schemas.openxmlformats.org/officeDocument/2006/relationships/image" Target="../media/image51.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eg"/><Relationship Id="rId1" Type="http://schemas.openxmlformats.org/officeDocument/2006/relationships/slideLayout" Target="../slideLayouts/slideLayout40.xml"/><Relationship Id="rId5" Type="http://schemas.openxmlformats.org/officeDocument/2006/relationships/image" Target="../media/image54.jpeg"/><Relationship Id="rId4" Type="http://schemas.openxmlformats.org/officeDocument/2006/relationships/image" Target="../media/image51.png"/></Relationships>
</file>

<file path=ppt/slides/_rels/slide6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eg"/><Relationship Id="rId1" Type="http://schemas.openxmlformats.org/officeDocument/2006/relationships/slideLayout" Target="../slideLayouts/slideLayout40.xml"/><Relationship Id="rId5" Type="http://schemas.openxmlformats.org/officeDocument/2006/relationships/image" Target="../media/image55.jpeg"/><Relationship Id="rId4" Type="http://schemas.openxmlformats.org/officeDocument/2006/relationships/image" Target="../media/image51.png"/></Relationships>
</file>

<file path=ppt/slides/_rels/slide6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49.png"/><Relationship Id="rId1" Type="http://schemas.openxmlformats.org/officeDocument/2006/relationships/slideLayout" Target="../slideLayouts/slideLayout40.xml"/><Relationship Id="rId5" Type="http://schemas.openxmlformats.org/officeDocument/2006/relationships/image" Target="../media/image58.png"/><Relationship Id="rId4" Type="http://schemas.openxmlformats.org/officeDocument/2006/relationships/image" Target="../media/image57.png"/></Relationships>
</file>

<file path=ppt/slides/_rels/slide6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8.jpeg"/><Relationship Id="rId1" Type="http://schemas.openxmlformats.org/officeDocument/2006/relationships/slideLayout" Target="../slideLayouts/slideLayout40.xml"/><Relationship Id="rId4" Type="http://schemas.openxmlformats.org/officeDocument/2006/relationships/image" Target="../media/image51.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60.svg"/><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8" Type="http://schemas.openxmlformats.org/officeDocument/2006/relationships/hyperlink" Target="https://chicagofreedomschool.org/" TargetMode="External"/><Relationship Id="rId3" Type="http://schemas.openxmlformats.org/officeDocument/2006/relationships/hyperlink" Target="https://www.vox.com/2020/6/3/21278245/antiracist-racism-race-books-resources-antiracism" TargetMode="External"/><Relationship Id="rId7" Type="http://schemas.openxmlformats.org/officeDocument/2006/relationships/hyperlink" Target="https://www.assatasdaughters.org/" TargetMode="External"/><Relationship Id="rId2" Type="http://schemas.openxmlformats.org/officeDocument/2006/relationships/hyperlink" Target="https://publichealth.uic.edu/community-engagement/collaboratory-for-health-justice/a-short-guide-to-advocacy-and-anti-racist-praxis/" TargetMode="External"/><Relationship Id="rId1" Type="http://schemas.openxmlformats.org/officeDocument/2006/relationships/slideLayout" Target="../slideLayouts/slideLayout3.xml"/><Relationship Id="rId6" Type="http://schemas.openxmlformats.org/officeDocument/2006/relationships/hyperlink" Target="https://www.bravespacealliance.org/" TargetMode="External"/><Relationship Id="rId5" Type="http://schemas.openxmlformats.org/officeDocument/2006/relationships/hyperlink" Target="https://www.blacklivesmatterchicago.com/" TargetMode="External"/><Relationship Id="rId10" Type="http://schemas.openxmlformats.org/officeDocument/2006/relationships/hyperlink" Target="https://beautifultrouble.org/" TargetMode="External"/><Relationship Id="rId4" Type="http://schemas.openxmlformats.org/officeDocument/2006/relationships/hyperlink" Target="https://www.aacu.org/node/4084" TargetMode="External"/><Relationship Id="rId9" Type="http://schemas.openxmlformats.org/officeDocument/2006/relationships/hyperlink" Target="https://www.luc.edu/philosophy/researchandinitiatives/minoritiesandphilosophychapter/" TargetMode="Externa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2" name="Rectangle 141">
            <a:extLst>
              <a:ext uri="{FF2B5EF4-FFF2-40B4-BE49-F238E27FC236}">
                <a16:creationId xmlns:a16="http://schemas.microsoft.com/office/drawing/2014/main" id="{F0E5DD0C-9531-42C3-A457-B3F0894C80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Rectangle 8">
            <a:extLst>
              <a:ext uri="{FF2B5EF4-FFF2-40B4-BE49-F238E27FC236}">
                <a16:creationId xmlns:a16="http://schemas.microsoft.com/office/drawing/2014/main" id="{6F40F0D0-E785-4362-B9C4-83ED2837A1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582070" y="2355786"/>
            <a:ext cx="7341665" cy="3531073"/>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ctrTitle"/>
          </p:nvPr>
        </p:nvSpPr>
        <p:spPr>
          <a:xfrm>
            <a:off x="4720689" y="2520377"/>
            <a:ext cx="6354305" cy="2439683"/>
          </a:xfrm>
        </p:spPr>
        <p:txBody>
          <a:bodyPr>
            <a:normAutofit/>
          </a:bodyPr>
          <a:lstStyle/>
          <a:p>
            <a:pPr algn="l"/>
            <a:r>
              <a:rPr lang="en-US" sz="4200">
                <a:solidFill>
                  <a:srgbClr val="FFFFFF"/>
                </a:solidFill>
                <a:cs typeface="Calibri Light"/>
              </a:rPr>
              <a:t>Anti-Racist Pedagogy Series:</a:t>
            </a:r>
            <a:br>
              <a:rPr lang="en-US" sz="4200">
                <a:cs typeface="Calibri Light"/>
              </a:rPr>
            </a:br>
            <a:r>
              <a:rPr lang="en-US" sz="4200">
                <a:solidFill>
                  <a:srgbClr val="FFFFFF"/>
                </a:solidFill>
                <a:cs typeface="Calibri Light"/>
              </a:rPr>
              <a:t>Anti-Racist Action and Advocacy</a:t>
            </a:r>
          </a:p>
        </p:txBody>
      </p:sp>
      <p:sp>
        <p:nvSpPr>
          <p:cNvPr id="3" name="Subtitle 2"/>
          <p:cNvSpPr>
            <a:spLocks noGrp="1"/>
          </p:cNvSpPr>
          <p:nvPr>
            <p:ph type="subTitle" idx="1"/>
          </p:nvPr>
        </p:nvSpPr>
        <p:spPr>
          <a:xfrm>
            <a:off x="4720689" y="4963425"/>
            <a:ext cx="6037467" cy="758843"/>
          </a:xfrm>
        </p:spPr>
        <p:txBody>
          <a:bodyPr vert="horz" lIns="91440" tIns="45720" rIns="91440" bIns="45720" rtlCol="0" anchor="t">
            <a:normAutofit/>
          </a:bodyPr>
          <a:lstStyle/>
          <a:p>
            <a:pPr algn="l"/>
            <a:endParaRPr lang="en-US" sz="1000">
              <a:solidFill>
                <a:srgbClr val="FFFFFF"/>
              </a:solidFill>
              <a:cs typeface="Calibri"/>
            </a:endParaRPr>
          </a:p>
          <a:p>
            <a:pPr algn="l"/>
            <a:r>
              <a:rPr lang="en-US" sz="1000">
                <a:solidFill>
                  <a:srgbClr val="FFFFFF"/>
                </a:solidFill>
                <a:cs typeface="Calibri"/>
              </a:rPr>
              <a:t>July 28, 2020</a:t>
            </a:r>
          </a:p>
          <a:p>
            <a:pPr algn="l"/>
            <a:r>
              <a:rPr lang="en-US" sz="1000">
                <a:solidFill>
                  <a:srgbClr val="FFFFFF"/>
                </a:solidFill>
                <a:cs typeface="Calibri"/>
              </a:rPr>
              <a:t>Faculty Center for Ignatian Pedagogy</a:t>
            </a:r>
          </a:p>
        </p:txBody>
      </p:sp>
      <p:sp>
        <p:nvSpPr>
          <p:cNvPr id="146" name="Freeform 5">
            <a:extLst>
              <a:ext uri="{FF2B5EF4-FFF2-40B4-BE49-F238E27FC236}">
                <a16:creationId xmlns:a16="http://schemas.microsoft.com/office/drawing/2014/main" id="{297B51BE-333F-42D4-8F2F-4E7CA138FE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582070" y="1654168"/>
            <a:ext cx="822493" cy="4232692"/>
          </a:xfrm>
          <a:custGeom>
            <a:avLst/>
            <a:gdLst>
              <a:gd name="T0" fmla="*/ 491 w 491"/>
              <a:gd name="T1" fmla="*/ 2247 h 2732"/>
              <a:gd name="T2" fmla="*/ 0 w 491"/>
              <a:gd name="T3" fmla="*/ 2732 h 2732"/>
              <a:gd name="T4" fmla="*/ 0 w 491"/>
              <a:gd name="T5" fmla="*/ 486 h 2732"/>
              <a:gd name="T6" fmla="*/ 491 w 491"/>
              <a:gd name="T7" fmla="*/ 0 h 2732"/>
              <a:gd name="T8" fmla="*/ 491 w 491"/>
              <a:gd name="T9" fmla="*/ 2247 h 2732"/>
            </a:gdLst>
            <a:ahLst/>
            <a:cxnLst>
              <a:cxn ang="0">
                <a:pos x="T0" y="T1"/>
              </a:cxn>
              <a:cxn ang="0">
                <a:pos x="T2" y="T3"/>
              </a:cxn>
              <a:cxn ang="0">
                <a:pos x="T4" y="T5"/>
              </a:cxn>
              <a:cxn ang="0">
                <a:pos x="T6" y="T7"/>
              </a:cxn>
              <a:cxn ang="0">
                <a:pos x="T8" y="T9"/>
              </a:cxn>
            </a:cxnLst>
            <a:rect l="0" t="0" r="r" b="b"/>
            <a:pathLst>
              <a:path w="491" h="2732">
                <a:moveTo>
                  <a:pt x="491" y="2247"/>
                </a:moveTo>
                <a:lnTo>
                  <a:pt x="0" y="2732"/>
                </a:lnTo>
                <a:lnTo>
                  <a:pt x="0" y="486"/>
                </a:lnTo>
                <a:lnTo>
                  <a:pt x="491" y="0"/>
                </a:lnTo>
                <a:lnTo>
                  <a:pt x="491" y="224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8" name="Freeform 6">
            <a:extLst>
              <a:ext uri="{FF2B5EF4-FFF2-40B4-BE49-F238E27FC236}">
                <a16:creationId xmlns:a16="http://schemas.microsoft.com/office/drawing/2014/main" id="{344B2ABE-82D9-424A-849D-CCB8FC74FB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716808" y="1311136"/>
            <a:ext cx="687754" cy="3820236"/>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0" name="Freeform 7">
            <a:extLst>
              <a:ext uri="{FF2B5EF4-FFF2-40B4-BE49-F238E27FC236}">
                <a16:creationId xmlns:a16="http://schemas.microsoft.com/office/drawing/2014/main" id="{3EF6160F-98B4-49C3-89C6-321A969478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716808" y="1126737"/>
            <a:ext cx="347200" cy="3699705"/>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pic>
        <p:nvPicPr>
          <p:cNvPr id="1026" name="Picture 2">
            <a:extLst>
              <a:ext uri="{FF2B5EF4-FFF2-40B4-BE49-F238E27FC236}">
                <a16:creationId xmlns:a16="http://schemas.microsoft.com/office/drawing/2014/main" id="{50A44D27-5D2D-45AF-8B0F-9DD522B21DD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3683" r="23682" b="-2"/>
          <a:stretch/>
        </p:blipFill>
        <p:spPr bwMode="auto">
          <a:xfrm>
            <a:off x="1120047" y="1120046"/>
            <a:ext cx="2942082" cy="35095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11571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1EADCAF8-8823-4E89-8612-21029831A4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28CA07B2-0819-4B62-9425-7A52BBDD70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17" name="Group 16">
            <a:extLst>
              <a:ext uri="{FF2B5EF4-FFF2-40B4-BE49-F238E27FC236}">
                <a16:creationId xmlns:a16="http://schemas.microsoft.com/office/drawing/2014/main" id="{DA02BEE4-A5D4-40AF-882D-49D34B086FF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303402" y="3985"/>
            <a:ext cx="9772765" cy="6858000"/>
            <a:chOff x="1303402" y="36937"/>
            <a:chExt cx="9772765" cy="6858000"/>
          </a:xfrm>
        </p:grpSpPr>
        <p:sp>
          <p:nvSpPr>
            <p:cNvPr id="18" name="Freeform: Shape 17">
              <a:extLst>
                <a:ext uri="{FF2B5EF4-FFF2-40B4-BE49-F238E27FC236}">
                  <a16:creationId xmlns:a16="http://schemas.microsoft.com/office/drawing/2014/main" id="{0F5843EB-154F-4459-8954-BB1DF64BBD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0551" y="36937"/>
              <a:ext cx="9313016" cy="6858000"/>
            </a:xfrm>
            <a:custGeom>
              <a:avLst/>
              <a:gdLst>
                <a:gd name="connsiteX0" fmla="*/ 6993556 w 9313016"/>
                <a:gd name="connsiteY0" fmla="*/ 0 h 6858000"/>
                <a:gd name="connsiteX1" fmla="*/ 7358516 w 9313016"/>
                <a:gd name="connsiteY1" fmla="*/ 0 h 6858000"/>
                <a:gd name="connsiteX2" fmla="*/ 7475006 w 9313016"/>
                <a:gd name="connsiteY2" fmla="*/ 82722 h 6858000"/>
                <a:gd name="connsiteX3" fmla="*/ 7816357 w 9313016"/>
                <a:gd name="connsiteY3" fmla="*/ 358482 h 6858000"/>
                <a:gd name="connsiteX4" fmla="*/ 8421752 w 9313016"/>
                <a:gd name="connsiteY4" fmla="*/ 995405 h 6858000"/>
                <a:gd name="connsiteX5" fmla="*/ 8897059 w 9313016"/>
                <a:gd name="connsiteY5" fmla="*/ 1737211 h 6858000"/>
                <a:gd name="connsiteX6" fmla="*/ 9206633 w 9313016"/>
                <a:gd name="connsiteY6" fmla="*/ 2564460 h 6858000"/>
                <a:gd name="connsiteX7" fmla="*/ 9286787 w 9313016"/>
                <a:gd name="connsiteY7" fmla="*/ 3000164 h 6858000"/>
                <a:gd name="connsiteX8" fmla="*/ 9312914 w 9313016"/>
                <a:gd name="connsiteY8" fmla="*/ 3442493 h 6858000"/>
                <a:gd name="connsiteX9" fmla="*/ 9190562 w 9313016"/>
                <a:gd name="connsiteY9" fmla="*/ 4316686 h 6858000"/>
                <a:gd name="connsiteX10" fmla="*/ 9043416 w 9313016"/>
                <a:gd name="connsiteY10" fmla="*/ 4734917 h 6858000"/>
                <a:gd name="connsiteX11" fmla="*/ 8809657 w 9313016"/>
                <a:gd name="connsiteY11" fmla="*/ 5128718 h 6858000"/>
                <a:gd name="connsiteX12" fmla="*/ 8645997 w 9313016"/>
                <a:gd name="connsiteY12" fmla="*/ 5297441 h 6858000"/>
                <a:gd name="connsiteX13" fmla="*/ 8457787 w 9313016"/>
                <a:gd name="connsiteY13" fmla="*/ 5433763 h 6858000"/>
                <a:gd name="connsiteX14" fmla="*/ 8260803 w 9313016"/>
                <a:gd name="connsiteY14" fmla="*/ 5541237 h 6858000"/>
                <a:gd name="connsiteX15" fmla="*/ 8066136 w 9313016"/>
                <a:gd name="connsiteY15" fmla="*/ 5635704 h 6858000"/>
                <a:gd name="connsiteX16" fmla="*/ 7698638 w 9313016"/>
                <a:gd name="connsiteY16" fmla="*/ 5837163 h 6858000"/>
                <a:gd name="connsiteX17" fmla="*/ 7370135 w 9313016"/>
                <a:gd name="connsiteY17" fmla="*/ 6090081 h 6858000"/>
                <a:gd name="connsiteX18" fmla="*/ 7218897 w 9313016"/>
                <a:gd name="connsiteY18" fmla="*/ 6235860 h 6858000"/>
                <a:gd name="connsiteX19" fmla="*/ 7070665 w 9313016"/>
                <a:gd name="connsiteY19" fmla="*/ 6387205 h 6858000"/>
                <a:gd name="connsiteX20" fmla="*/ 6779035 w 9313016"/>
                <a:gd name="connsiteY20" fmla="*/ 6697100 h 6858000"/>
                <a:gd name="connsiteX21" fmla="*/ 6631837 w 9313016"/>
                <a:gd name="connsiteY21" fmla="*/ 6852239 h 6858000"/>
                <a:gd name="connsiteX22" fmla="*/ 6626221 w 9313016"/>
                <a:gd name="connsiteY22" fmla="*/ 6858000 h 6858000"/>
                <a:gd name="connsiteX23" fmla="*/ 6424725 w 9313016"/>
                <a:gd name="connsiteY23" fmla="*/ 6858000 h 6858000"/>
                <a:gd name="connsiteX24" fmla="*/ 6527382 w 9313016"/>
                <a:gd name="connsiteY24" fmla="*/ 6756333 h 6858000"/>
                <a:gd name="connsiteX25" fmla="*/ 6674233 w 9313016"/>
                <a:gd name="connsiteY25" fmla="*/ 6603450 h 6858000"/>
                <a:gd name="connsiteX26" fmla="*/ 6965813 w 9313016"/>
                <a:gd name="connsiteY26" fmla="*/ 6292932 h 6858000"/>
                <a:gd name="connsiteX27" fmla="*/ 7112961 w 9313016"/>
                <a:gd name="connsiteY27" fmla="*/ 6137505 h 6858000"/>
                <a:gd name="connsiteX28" fmla="*/ 7264790 w 9313016"/>
                <a:gd name="connsiteY28" fmla="*/ 5983710 h 6858000"/>
                <a:gd name="connsiteX29" fmla="*/ 7974595 w 9313016"/>
                <a:gd name="connsiteY29" fmla="*/ 5470773 h 6858000"/>
                <a:gd name="connsiteX30" fmla="*/ 8331591 w 9313016"/>
                <a:gd name="connsiteY30" fmla="*/ 5254048 h 6858000"/>
                <a:gd name="connsiteX31" fmla="*/ 8599807 w 9313016"/>
                <a:gd name="connsiteY31" fmla="*/ 4980010 h 6858000"/>
                <a:gd name="connsiteX32" fmla="*/ 8766474 w 9313016"/>
                <a:gd name="connsiteY32" fmla="*/ 4631524 h 6858000"/>
                <a:gd name="connsiteX33" fmla="*/ 8865755 w 9313016"/>
                <a:gd name="connsiteY33" fmla="*/ 4244445 h 6858000"/>
                <a:gd name="connsiteX34" fmla="*/ 8882911 w 9313016"/>
                <a:gd name="connsiteY34" fmla="*/ 4145659 h 6858000"/>
                <a:gd name="connsiteX35" fmla="*/ 8897403 w 9313016"/>
                <a:gd name="connsiteY35" fmla="*/ 4046633 h 6858000"/>
                <a:gd name="connsiteX36" fmla="*/ 8908298 w 9313016"/>
                <a:gd name="connsiteY36" fmla="*/ 3947271 h 6858000"/>
                <a:gd name="connsiteX37" fmla="*/ 8916184 w 9313016"/>
                <a:gd name="connsiteY37" fmla="*/ 3847765 h 6858000"/>
                <a:gd name="connsiteX38" fmla="*/ 8920670 w 9313016"/>
                <a:gd name="connsiteY38" fmla="*/ 3449597 h 6858000"/>
                <a:gd name="connsiteX39" fmla="*/ 8914607 w 9313016"/>
                <a:gd name="connsiteY39" fmla="*/ 3350283 h 6858000"/>
                <a:gd name="connsiteX40" fmla="*/ 8905340 w 9313016"/>
                <a:gd name="connsiteY40" fmla="*/ 3251209 h 6858000"/>
                <a:gd name="connsiteX41" fmla="*/ 8893854 w 9313016"/>
                <a:gd name="connsiteY41" fmla="*/ 3152376 h 6858000"/>
                <a:gd name="connsiteX42" fmla="*/ 8879706 w 9313016"/>
                <a:gd name="connsiteY42" fmla="*/ 3053878 h 6858000"/>
                <a:gd name="connsiteX43" fmla="*/ 8797531 w 9313016"/>
                <a:gd name="connsiteY43" fmla="*/ 2663966 h 6858000"/>
                <a:gd name="connsiteX44" fmla="*/ 8520442 w 9313016"/>
                <a:gd name="connsiteY44" fmla="*/ 1911983 h 6858000"/>
                <a:gd name="connsiteX45" fmla="*/ 8332626 w 9313016"/>
                <a:gd name="connsiteY45" fmla="*/ 1553608 h 6858000"/>
                <a:gd name="connsiteX46" fmla="*/ 8116317 w 9313016"/>
                <a:gd name="connsiteY46" fmla="*/ 1208529 h 6858000"/>
                <a:gd name="connsiteX47" fmla="*/ 7873293 w 9313016"/>
                <a:gd name="connsiteY47" fmla="*/ 878284 h 6858000"/>
                <a:gd name="connsiteX48" fmla="*/ 7604337 w 9313016"/>
                <a:gd name="connsiteY48" fmla="*/ 565125 h 6858000"/>
                <a:gd name="connsiteX49" fmla="*/ 7311128 w 9313016"/>
                <a:gd name="connsiteY49" fmla="*/ 270591 h 6858000"/>
                <a:gd name="connsiteX50" fmla="*/ 1752019 w 9313016"/>
                <a:gd name="connsiteY50" fmla="*/ 0 h 6858000"/>
                <a:gd name="connsiteX51" fmla="*/ 2155804 w 9313016"/>
                <a:gd name="connsiteY51" fmla="*/ 0 h 6858000"/>
                <a:gd name="connsiteX52" fmla="*/ 2103975 w 9313016"/>
                <a:gd name="connsiteY52" fmla="*/ 40789 h 6858000"/>
                <a:gd name="connsiteX53" fmla="*/ 1656310 w 9313016"/>
                <a:gd name="connsiteY53" fmla="*/ 470035 h 6858000"/>
                <a:gd name="connsiteX54" fmla="*/ 806013 w 9313016"/>
                <a:gd name="connsiteY54" fmla="*/ 1841133 h 6858000"/>
                <a:gd name="connsiteX55" fmla="*/ 580685 w 9313016"/>
                <a:gd name="connsiteY55" fmla="*/ 2606364 h 6858000"/>
                <a:gd name="connsiteX56" fmla="*/ 503489 w 9313016"/>
                <a:gd name="connsiteY56" fmla="*/ 3397276 h 6858000"/>
                <a:gd name="connsiteX57" fmla="*/ 570135 w 9313016"/>
                <a:gd name="connsiteY57" fmla="*/ 4188235 h 6858000"/>
                <a:gd name="connsiteX58" fmla="*/ 783387 w 9313016"/>
                <a:gd name="connsiteY58" fmla="*/ 4953850 h 6858000"/>
                <a:gd name="connsiteX59" fmla="*/ 1628014 w 9313016"/>
                <a:gd name="connsiteY59" fmla="*/ 6308245 h 6858000"/>
                <a:gd name="connsiteX60" fmla="*/ 2235998 w 9313016"/>
                <a:gd name="connsiteY60" fmla="*/ 6844829 h 6858000"/>
                <a:gd name="connsiteX61" fmla="*/ 2255028 w 9313016"/>
                <a:gd name="connsiteY61" fmla="*/ 6858000 h 6858000"/>
                <a:gd name="connsiteX62" fmla="*/ 1578787 w 9313016"/>
                <a:gd name="connsiteY62" fmla="*/ 6858000 h 6858000"/>
                <a:gd name="connsiteX63" fmla="*/ 1465153 w 9313016"/>
                <a:gd name="connsiteY63" fmla="*/ 6759050 h 6858000"/>
                <a:gd name="connsiteX64" fmla="*/ 1303650 w 9313016"/>
                <a:gd name="connsiteY64" fmla="*/ 6604267 h 6858000"/>
                <a:gd name="connsiteX65" fmla="*/ 323708 w 9313016"/>
                <a:gd name="connsiteY65" fmla="*/ 5126365 h 6858000"/>
                <a:gd name="connsiteX66" fmla="*/ 872 w 9313016"/>
                <a:gd name="connsiteY66" fmla="*/ 3391228 h 6858000"/>
                <a:gd name="connsiteX67" fmla="*/ 105428 w 9313016"/>
                <a:gd name="connsiteY67" fmla="*/ 2511899 h 6858000"/>
                <a:gd name="connsiteX68" fmla="*/ 384933 w 9313016"/>
                <a:gd name="connsiteY68" fmla="*/ 1670971 h 6858000"/>
                <a:gd name="connsiteX69" fmla="*/ 1433593 w 9313016"/>
                <a:gd name="connsiteY69" fmla="*/ 256095 h 6858000"/>
                <a:gd name="connsiteX70" fmla="*/ 1602664 w 9313016"/>
                <a:gd name="connsiteY70" fmla="*/ 1137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9313016" h="6858000">
                  <a:moveTo>
                    <a:pt x="6993556" y="0"/>
                  </a:moveTo>
                  <a:lnTo>
                    <a:pt x="7358516" y="0"/>
                  </a:lnTo>
                  <a:lnTo>
                    <a:pt x="7475006" y="82722"/>
                  </a:lnTo>
                  <a:cubicBezTo>
                    <a:pt x="7592423" y="169778"/>
                    <a:pt x="7706366" y="261748"/>
                    <a:pt x="7816357" y="358482"/>
                  </a:cubicBezTo>
                  <a:cubicBezTo>
                    <a:pt x="8036559" y="551589"/>
                    <a:pt x="8239655" y="764905"/>
                    <a:pt x="8421752" y="995405"/>
                  </a:cubicBezTo>
                  <a:cubicBezTo>
                    <a:pt x="8604736" y="1225282"/>
                    <a:pt x="8763567" y="1474646"/>
                    <a:pt x="8897059" y="1737211"/>
                  </a:cubicBezTo>
                  <a:cubicBezTo>
                    <a:pt x="9029909" y="2000162"/>
                    <a:pt x="9134317" y="2277990"/>
                    <a:pt x="9206633" y="2564460"/>
                  </a:cubicBezTo>
                  <a:cubicBezTo>
                    <a:pt x="9242322" y="2707791"/>
                    <a:pt x="9269041" y="2853474"/>
                    <a:pt x="9286787" y="3000164"/>
                  </a:cubicBezTo>
                  <a:cubicBezTo>
                    <a:pt x="9304977" y="3146856"/>
                    <a:pt x="9314097" y="3294698"/>
                    <a:pt x="9312914" y="3442493"/>
                  </a:cubicBezTo>
                  <a:cubicBezTo>
                    <a:pt x="9309906" y="3737987"/>
                    <a:pt x="9270717" y="4033288"/>
                    <a:pt x="9190562" y="4316686"/>
                  </a:cubicBezTo>
                  <a:cubicBezTo>
                    <a:pt x="9150486" y="4458240"/>
                    <a:pt x="9103951" y="4597587"/>
                    <a:pt x="9043416" y="4734917"/>
                  </a:cubicBezTo>
                  <a:cubicBezTo>
                    <a:pt x="8982980" y="4871817"/>
                    <a:pt x="8908740" y="5007131"/>
                    <a:pt x="8809657" y="5128718"/>
                  </a:cubicBezTo>
                  <a:cubicBezTo>
                    <a:pt x="8760312" y="5189247"/>
                    <a:pt x="8706137" y="5246945"/>
                    <a:pt x="8645997" y="5297441"/>
                  </a:cubicBezTo>
                  <a:cubicBezTo>
                    <a:pt x="8586252" y="5348274"/>
                    <a:pt x="8522809" y="5393730"/>
                    <a:pt x="8457787" y="5433763"/>
                  </a:cubicBezTo>
                  <a:cubicBezTo>
                    <a:pt x="8392816" y="5474132"/>
                    <a:pt x="8326219" y="5508213"/>
                    <a:pt x="8260803" y="5541237"/>
                  </a:cubicBezTo>
                  <a:cubicBezTo>
                    <a:pt x="8195289" y="5574071"/>
                    <a:pt x="8130023" y="5604838"/>
                    <a:pt x="8066136" y="5635704"/>
                  </a:cubicBezTo>
                  <a:cubicBezTo>
                    <a:pt x="7938313" y="5697433"/>
                    <a:pt x="7815222" y="5762186"/>
                    <a:pt x="7698638" y="5837163"/>
                  </a:cubicBezTo>
                  <a:cubicBezTo>
                    <a:pt x="7582449" y="5912381"/>
                    <a:pt x="7471881" y="5996094"/>
                    <a:pt x="7370135" y="6090081"/>
                  </a:cubicBezTo>
                  <a:cubicBezTo>
                    <a:pt x="7319460" y="6136593"/>
                    <a:pt x="7268881" y="6186082"/>
                    <a:pt x="7218897" y="6235860"/>
                  </a:cubicBezTo>
                  <a:cubicBezTo>
                    <a:pt x="7168763" y="6285493"/>
                    <a:pt x="7119665" y="6336229"/>
                    <a:pt x="7070665" y="6387205"/>
                  </a:cubicBezTo>
                  <a:cubicBezTo>
                    <a:pt x="6972715" y="6489208"/>
                    <a:pt x="6876195" y="6593131"/>
                    <a:pt x="6779035" y="6697100"/>
                  </a:cubicBezTo>
                  <a:cubicBezTo>
                    <a:pt x="6730379" y="6748989"/>
                    <a:pt x="6681528" y="6800878"/>
                    <a:pt x="6631837" y="6852239"/>
                  </a:cubicBezTo>
                  <a:lnTo>
                    <a:pt x="6626221" y="6858000"/>
                  </a:lnTo>
                  <a:lnTo>
                    <a:pt x="6424725" y="6858000"/>
                  </a:lnTo>
                  <a:lnTo>
                    <a:pt x="6527382" y="6756333"/>
                  </a:lnTo>
                  <a:cubicBezTo>
                    <a:pt x="6576726" y="6705932"/>
                    <a:pt x="6625480" y="6654811"/>
                    <a:pt x="6674233" y="6603450"/>
                  </a:cubicBezTo>
                  <a:cubicBezTo>
                    <a:pt x="6771788" y="6500920"/>
                    <a:pt x="6868309" y="6396757"/>
                    <a:pt x="6965813" y="6292932"/>
                  </a:cubicBezTo>
                  <a:lnTo>
                    <a:pt x="7112961" y="6137505"/>
                  </a:lnTo>
                  <a:cubicBezTo>
                    <a:pt x="7162354" y="6085808"/>
                    <a:pt x="7211945" y="6034640"/>
                    <a:pt x="7264790" y="5983710"/>
                  </a:cubicBezTo>
                  <a:cubicBezTo>
                    <a:pt x="7472373" y="5779130"/>
                    <a:pt x="7721610" y="5610648"/>
                    <a:pt x="7974595" y="5470773"/>
                  </a:cubicBezTo>
                  <a:cubicBezTo>
                    <a:pt x="8099903" y="5399395"/>
                    <a:pt x="8224127" y="5332529"/>
                    <a:pt x="8331591" y="5254048"/>
                  </a:cubicBezTo>
                  <a:cubicBezTo>
                    <a:pt x="8439351" y="5176047"/>
                    <a:pt x="8529660" y="5085949"/>
                    <a:pt x="8599807" y="4980010"/>
                  </a:cubicBezTo>
                  <a:cubicBezTo>
                    <a:pt x="8671187" y="4875128"/>
                    <a:pt x="8723982" y="4756086"/>
                    <a:pt x="8766474" y="4631524"/>
                  </a:cubicBezTo>
                  <a:cubicBezTo>
                    <a:pt x="8808968" y="4507010"/>
                    <a:pt x="8840615" y="4375872"/>
                    <a:pt x="8865755" y="4244445"/>
                  </a:cubicBezTo>
                  <a:cubicBezTo>
                    <a:pt x="8871375" y="4211468"/>
                    <a:pt x="8878129" y="4178731"/>
                    <a:pt x="8882911" y="4145659"/>
                  </a:cubicBezTo>
                  <a:lnTo>
                    <a:pt x="8897403" y="4046633"/>
                  </a:lnTo>
                  <a:lnTo>
                    <a:pt x="8908298" y="3947271"/>
                  </a:lnTo>
                  <a:cubicBezTo>
                    <a:pt x="8912389" y="3914247"/>
                    <a:pt x="8913425" y="3880886"/>
                    <a:pt x="8916184" y="3847765"/>
                  </a:cubicBezTo>
                  <a:cubicBezTo>
                    <a:pt x="8925797" y="3715091"/>
                    <a:pt x="8925945" y="3582127"/>
                    <a:pt x="8920670" y="3449597"/>
                  </a:cubicBezTo>
                  <a:lnTo>
                    <a:pt x="8914607" y="3350283"/>
                  </a:lnTo>
                  <a:cubicBezTo>
                    <a:pt x="8911995" y="3317211"/>
                    <a:pt x="8908348" y="3284233"/>
                    <a:pt x="8905340" y="3251209"/>
                  </a:cubicBezTo>
                  <a:cubicBezTo>
                    <a:pt x="8902628" y="3218185"/>
                    <a:pt x="8897551" y="3185305"/>
                    <a:pt x="8893854" y="3152376"/>
                  </a:cubicBezTo>
                  <a:cubicBezTo>
                    <a:pt x="8890305" y="3119399"/>
                    <a:pt x="8884932" y="3086662"/>
                    <a:pt x="8879706" y="3053878"/>
                  </a:cubicBezTo>
                  <a:cubicBezTo>
                    <a:pt x="8858707" y="2922835"/>
                    <a:pt x="8831249" y="2792705"/>
                    <a:pt x="8797531" y="2663966"/>
                  </a:cubicBezTo>
                  <a:cubicBezTo>
                    <a:pt x="8728616" y="2406777"/>
                    <a:pt x="8635497" y="2155109"/>
                    <a:pt x="8520442" y="1911983"/>
                  </a:cubicBezTo>
                  <a:cubicBezTo>
                    <a:pt x="8462667" y="1790541"/>
                    <a:pt x="8400112" y="1670923"/>
                    <a:pt x="8332626" y="1553608"/>
                  </a:cubicBezTo>
                  <a:cubicBezTo>
                    <a:pt x="8265683" y="1436006"/>
                    <a:pt x="8192973" y="1321188"/>
                    <a:pt x="8116317" y="1208529"/>
                  </a:cubicBezTo>
                  <a:cubicBezTo>
                    <a:pt x="8039811" y="1095776"/>
                    <a:pt x="7958079" y="986094"/>
                    <a:pt x="7873293" y="878284"/>
                  </a:cubicBezTo>
                  <a:cubicBezTo>
                    <a:pt x="7787814" y="771002"/>
                    <a:pt x="7697999" y="666551"/>
                    <a:pt x="7604337" y="565125"/>
                  </a:cubicBezTo>
                  <a:cubicBezTo>
                    <a:pt x="7510479" y="463891"/>
                    <a:pt x="7413367" y="364818"/>
                    <a:pt x="7311128" y="270591"/>
                  </a:cubicBezTo>
                  <a:close/>
                  <a:moveTo>
                    <a:pt x="1752019" y="0"/>
                  </a:moveTo>
                  <a:lnTo>
                    <a:pt x="2155804" y="0"/>
                  </a:lnTo>
                  <a:lnTo>
                    <a:pt x="2103975" y="40789"/>
                  </a:lnTo>
                  <a:cubicBezTo>
                    <a:pt x="1943592" y="173585"/>
                    <a:pt x="1793955" y="317500"/>
                    <a:pt x="1656310" y="470035"/>
                  </a:cubicBezTo>
                  <a:cubicBezTo>
                    <a:pt x="1288172" y="876939"/>
                    <a:pt x="1002998" y="1344708"/>
                    <a:pt x="806013" y="1841133"/>
                  </a:cubicBezTo>
                  <a:cubicBezTo>
                    <a:pt x="707818" y="2089538"/>
                    <a:pt x="630868" y="2345480"/>
                    <a:pt x="580685" y="2606364"/>
                  </a:cubicBezTo>
                  <a:cubicBezTo>
                    <a:pt x="530749" y="2867250"/>
                    <a:pt x="504868" y="3132119"/>
                    <a:pt x="503489" y="3397276"/>
                  </a:cubicBezTo>
                  <a:cubicBezTo>
                    <a:pt x="501467" y="3662434"/>
                    <a:pt x="524093" y="3927351"/>
                    <a:pt x="570135" y="4188235"/>
                  </a:cubicBezTo>
                  <a:cubicBezTo>
                    <a:pt x="615734" y="4449264"/>
                    <a:pt x="688642" y="4705493"/>
                    <a:pt x="783387" y="4953850"/>
                  </a:cubicBezTo>
                  <a:cubicBezTo>
                    <a:pt x="974357" y="5449796"/>
                    <a:pt x="1259630" y="5913773"/>
                    <a:pt x="1628014" y="6308245"/>
                  </a:cubicBezTo>
                  <a:cubicBezTo>
                    <a:pt x="1812182" y="6505481"/>
                    <a:pt x="2016215" y="6685052"/>
                    <a:pt x="2235998" y="6844829"/>
                  </a:cubicBezTo>
                  <a:lnTo>
                    <a:pt x="2255028" y="6858000"/>
                  </a:lnTo>
                  <a:lnTo>
                    <a:pt x="1578787" y="6858000"/>
                  </a:lnTo>
                  <a:lnTo>
                    <a:pt x="1465153" y="6759050"/>
                  </a:lnTo>
                  <a:cubicBezTo>
                    <a:pt x="1410086" y="6708726"/>
                    <a:pt x="1356236" y="6657104"/>
                    <a:pt x="1303650" y="6604267"/>
                  </a:cubicBezTo>
                  <a:cubicBezTo>
                    <a:pt x="883506" y="6181043"/>
                    <a:pt x="548150" y="5676072"/>
                    <a:pt x="323708" y="5126365"/>
                  </a:cubicBezTo>
                  <a:cubicBezTo>
                    <a:pt x="97737" y="4577139"/>
                    <a:pt x="-10958" y="3981927"/>
                    <a:pt x="872" y="3391228"/>
                  </a:cubicBezTo>
                  <a:cubicBezTo>
                    <a:pt x="5951" y="3095783"/>
                    <a:pt x="40506" y="2800528"/>
                    <a:pt x="105428" y="2511899"/>
                  </a:cubicBezTo>
                  <a:cubicBezTo>
                    <a:pt x="170104" y="2223317"/>
                    <a:pt x="262089" y="1940399"/>
                    <a:pt x="384933" y="1670971"/>
                  </a:cubicBezTo>
                  <a:cubicBezTo>
                    <a:pt x="629092" y="1131344"/>
                    <a:pt x="991955" y="646919"/>
                    <a:pt x="1433593" y="256095"/>
                  </a:cubicBezTo>
                  <a:cubicBezTo>
                    <a:pt x="1488791" y="207206"/>
                    <a:pt x="1545179" y="159733"/>
                    <a:pt x="1602664" y="113704"/>
                  </a:cubicBezTo>
                  <a:close/>
                </a:path>
              </a:pathLst>
            </a:custGeom>
            <a:gradFill>
              <a:gsLst>
                <a:gs pos="2000">
                  <a:schemeClr val="bg1">
                    <a:alpha val="10000"/>
                  </a:schemeClr>
                </a:gs>
                <a:gs pos="16000">
                  <a:schemeClr val="accent6">
                    <a:alpha val="8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Freeform: Shape 18">
              <a:extLst>
                <a:ext uri="{FF2B5EF4-FFF2-40B4-BE49-F238E27FC236}">
                  <a16:creationId xmlns:a16="http://schemas.microsoft.com/office/drawing/2014/main" id="{75905135-55D9-431B-8D5A-4C5C92B1FE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59468" y="36937"/>
              <a:ext cx="9065550" cy="6858000"/>
            </a:xfrm>
            <a:custGeom>
              <a:avLst/>
              <a:gdLst>
                <a:gd name="connsiteX0" fmla="*/ 1839951 w 9065550"/>
                <a:gd name="connsiteY0" fmla="*/ 0 h 6858000"/>
                <a:gd name="connsiteX1" fmla="*/ 6979427 w 9065550"/>
                <a:gd name="connsiteY1" fmla="*/ 0 h 6858000"/>
                <a:gd name="connsiteX2" fmla="*/ 6989586 w 9065550"/>
                <a:gd name="connsiteY2" fmla="*/ 6825 h 6858000"/>
                <a:gd name="connsiteX3" fmla="*/ 8932062 w 9065550"/>
                <a:gd name="connsiteY3" fmla="*/ 4580835 h 6858000"/>
                <a:gd name="connsiteX4" fmla="*/ 7166294 w 9065550"/>
                <a:gd name="connsiteY4" fmla="*/ 6259703 h 6858000"/>
                <a:gd name="connsiteX5" fmla="*/ 6868878 w 9065550"/>
                <a:gd name="connsiteY5" fmla="*/ 6564765 h 6858000"/>
                <a:gd name="connsiteX6" fmla="*/ 6591881 w 9065550"/>
                <a:gd name="connsiteY6" fmla="*/ 6858000 h 6858000"/>
                <a:gd name="connsiteX7" fmla="*/ 5184648 w 9065550"/>
                <a:gd name="connsiteY7" fmla="*/ 6858000 h 6858000"/>
                <a:gd name="connsiteX8" fmla="*/ 5244877 w 9065550"/>
                <a:gd name="connsiteY8" fmla="*/ 6817615 h 6858000"/>
                <a:gd name="connsiteX9" fmla="*/ 6033853 w 9065550"/>
                <a:gd name="connsiteY9" fmla="*/ 6069135 h 6858000"/>
                <a:gd name="connsiteX10" fmla="*/ 6480248 w 9065550"/>
                <a:gd name="connsiteY10" fmla="*/ 5607082 h 6858000"/>
                <a:gd name="connsiteX11" fmla="*/ 7551502 w 9065550"/>
                <a:gd name="connsiteY11" fmla="*/ 4859004 h 6858000"/>
                <a:gd name="connsiteX12" fmla="*/ 7844227 w 9065550"/>
                <a:gd name="connsiteY12" fmla="*/ 4683074 h 6858000"/>
                <a:gd name="connsiteX13" fmla="*/ 8005810 w 9065550"/>
                <a:gd name="connsiteY13" fmla="*/ 4330239 h 6858000"/>
                <a:gd name="connsiteX14" fmla="*/ 8016191 w 9065550"/>
                <a:gd name="connsiteY14" fmla="*/ 2956574 h 6858000"/>
                <a:gd name="connsiteX15" fmla="*/ 7346424 w 9065550"/>
                <a:gd name="connsiteY15" fmla="*/ 1636739 h 6858000"/>
                <a:gd name="connsiteX16" fmla="*/ 5995751 w 9065550"/>
                <a:gd name="connsiteY16" fmla="*/ 493319 h 6858000"/>
                <a:gd name="connsiteX17" fmla="*/ 4494836 w 9065550"/>
                <a:gd name="connsiteY17" fmla="*/ 75383 h 6858000"/>
                <a:gd name="connsiteX18" fmla="*/ 2002499 w 9065550"/>
                <a:gd name="connsiteY18" fmla="*/ 1094261 h 6858000"/>
                <a:gd name="connsiteX19" fmla="*/ 1241306 w 9065550"/>
                <a:gd name="connsiteY19" fmla="*/ 2206935 h 6858000"/>
                <a:gd name="connsiteX20" fmla="*/ 961736 w 9065550"/>
                <a:gd name="connsiteY20" fmla="*/ 3573719 h 6858000"/>
                <a:gd name="connsiteX21" fmla="*/ 1193878 w 9065550"/>
                <a:gd name="connsiteY21" fmla="*/ 4824208 h 6858000"/>
                <a:gd name="connsiteX22" fmla="*/ 1832096 w 9065550"/>
                <a:gd name="connsiteY22" fmla="*/ 5873050 h 6858000"/>
                <a:gd name="connsiteX23" fmla="*/ 3010752 w 9065550"/>
                <a:gd name="connsiteY23" fmla="*/ 6749475 h 6858000"/>
                <a:gd name="connsiteX24" fmla="*/ 3187037 w 9065550"/>
                <a:gd name="connsiteY24" fmla="*/ 6824756 h 6858000"/>
                <a:gd name="connsiteX25" fmla="*/ 3278211 w 9065550"/>
                <a:gd name="connsiteY25" fmla="*/ 6858000 h 6858000"/>
                <a:gd name="connsiteX26" fmla="*/ 1480830 w 9065550"/>
                <a:gd name="connsiteY26" fmla="*/ 6858000 h 6858000"/>
                <a:gd name="connsiteX27" fmla="*/ 1427607 w 9065550"/>
                <a:gd name="connsiteY27" fmla="*/ 6811515 h 6858000"/>
                <a:gd name="connsiteX28" fmla="*/ 1100739 w 9065550"/>
                <a:gd name="connsiteY28" fmla="*/ 6477651 h 6858000"/>
                <a:gd name="connsiteX29" fmla="*/ 0 w 9065550"/>
                <a:gd name="connsiteY29" fmla="*/ 3573620 h 6858000"/>
                <a:gd name="connsiteX30" fmla="*/ 1805513 w 9065550"/>
                <a:gd name="connsiteY30"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065550" h="6858000">
                  <a:moveTo>
                    <a:pt x="1839951" y="0"/>
                  </a:moveTo>
                  <a:lnTo>
                    <a:pt x="6979427" y="0"/>
                  </a:lnTo>
                  <a:lnTo>
                    <a:pt x="6989586" y="6825"/>
                  </a:lnTo>
                  <a:cubicBezTo>
                    <a:pt x="8438828" y="1031353"/>
                    <a:pt x="9439169" y="2823601"/>
                    <a:pt x="8932062" y="4580835"/>
                  </a:cubicBezTo>
                  <a:cubicBezTo>
                    <a:pt x="8592517" y="5757293"/>
                    <a:pt x="7979652" y="5458140"/>
                    <a:pt x="7166294" y="6259703"/>
                  </a:cubicBezTo>
                  <a:cubicBezTo>
                    <a:pt x="7064618" y="6359905"/>
                    <a:pt x="6966014" y="6462297"/>
                    <a:pt x="6868878" y="6564765"/>
                  </a:cubicBezTo>
                  <a:lnTo>
                    <a:pt x="6591881" y="6858000"/>
                  </a:lnTo>
                  <a:lnTo>
                    <a:pt x="5184648" y="6858000"/>
                  </a:lnTo>
                  <a:lnTo>
                    <a:pt x="5244877" y="6817615"/>
                  </a:lnTo>
                  <a:cubicBezTo>
                    <a:pt x="5481027" y="6649287"/>
                    <a:pt x="5723665" y="6398593"/>
                    <a:pt x="6033853" y="6069135"/>
                  </a:cubicBezTo>
                  <a:cubicBezTo>
                    <a:pt x="6175680" y="5918484"/>
                    <a:pt x="6322395" y="5762660"/>
                    <a:pt x="6480248" y="5607082"/>
                  </a:cubicBezTo>
                  <a:cubicBezTo>
                    <a:pt x="6893276" y="5200077"/>
                    <a:pt x="7273697" y="5002920"/>
                    <a:pt x="7551502" y="4859004"/>
                  </a:cubicBezTo>
                  <a:cubicBezTo>
                    <a:pt x="7687884" y="4788339"/>
                    <a:pt x="7795540" y="4732559"/>
                    <a:pt x="7844227" y="4683074"/>
                  </a:cubicBezTo>
                  <a:cubicBezTo>
                    <a:pt x="7898759" y="4627636"/>
                    <a:pt x="7956165" y="4502313"/>
                    <a:pt x="8005810" y="4330239"/>
                  </a:cubicBezTo>
                  <a:cubicBezTo>
                    <a:pt x="8132968" y="3889611"/>
                    <a:pt x="8136446" y="3427460"/>
                    <a:pt x="8016191" y="2956574"/>
                  </a:cubicBezTo>
                  <a:cubicBezTo>
                    <a:pt x="7900876" y="2505064"/>
                    <a:pt x="7669287" y="2048671"/>
                    <a:pt x="7346424" y="1636739"/>
                  </a:cubicBezTo>
                  <a:cubicBezTo>
                    <a:pt x="6979764" y="1168830"/>
                    <a:pt x="6512706" y="773489"/>
                    <a:pt x="5995751" y="493319"/>
                  </a:cubicBezTo>
                  <a:cubicBezTo>
                    <a:pt x="5491195" y="219884"/>
                    <a:pt x="4972174" y="75383"/>
                    <a:pt x="4494836" y="75383"/>
                  </a:cubicBezTo>
                  <a:cubicBezTo>
                    <a:pt x="3554318" y="75383"/>
                    <a:pt x="2669191" y="437197"/>
                    <a:pt x="2002499" y="1094261"/>
                  </a:cubicBezTo>
                  <a:cubicBezTo>
                    <a:pt x="1676360" y="1415667"/>
                    <a:pt x="1420225" y="1790023"/>
                    <a:pt x="1241306" y="2206935"/>
                  </a:cubicBezTo>
                  <a:cubicBezTo>
                    <a:pt x="1055782" y="2639169"/>
                    <a:pt x="961736" y="3099027"/>
                    <a:pt x="961736" y="3573719"/>
                  </a:cubicBezTo>
                  <a:cubicBezTo>
                    <a:pt x="961736" y="4005124"/>
                    <a:pt x="1039805" y="4425841"/>
                    <a:pt x="1193878" y="4824208"/>
                  </a:cubicBezTo>
                  <a:cubicBezTo>
                    <a:pt x="1342457" y="5208423"/>
                    <a:pt x="1557214" y="5561306"/>
                    <a:pt x="1832096" y="5873050"/>
                  </a:cubicBezTo>
                  <a:cubicBezTo>
                    <a:pt x="2157126" y="6241599"/>
                    <a:pt x="2564661" y="6544656"/>
                    <a:pt x="3010752" y="6749475"/>
                  </a:cubicBezTo>
                  <a:cubicBezTo>
                    <a:pt x="3069003" y="6776219"/>
                    <a:pt x="3127773" y="6801314"/>
                    <a:pt x="3187037" y="6824756"/>
                  </a:cubicBezTo>
                  <a:lnTo>
                    <a:pt x="3278211" y="6858000"/>
                  </a:lnTo>
                  <a:lnTo>
                    <a:pt x="1480830" y="6858000"/>
                  </a:lnTo>
                  <a:lnTo>
                    <a:pt x="1427607" y="6811515"/>
                  </a:lnTo>
                  <a:cubicBezTo>
                    <a:pt x="1312870" y="6705919"/>
                    <a:pt x="1203751" y="6594470"/>
                    <a:pt x="1100739" y="6477651"/>
                  </a:cubicBezTo>
                  <a:cubicBezTo>
                    <a:pt x="415045" y="5700097"/>
                    <a:pt x="0" y="4684635"/>
                    <a:pt x="0" y="3573620"/>
                  </a:cubicBezTo>
                  <a:cubicBezTo>
                    <a:pt x="0" y="2121118"/>
                    <a:pt x="709459" y="831902"/>
                    <a:pt x="1805513" y="24133"/>
                  </a:cubicBezTo>
                  <a:close/>
                </a:path>
              </a:pathLst>
            </a:custGeom>
            <a:solidFill>
              <a:schemeClr val="accent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Shape 19">
              <a:extLst>
                <a:ext uri="{FF2B5EF4-FFF2-40B4-BE49-F238E27FC236}">
                  <a16:creationId xmlns:a16="http://schemas.microsoft.com/office/drawing/2014/main" id="{9B732812-A0BB-4324-B390-DFEF26C109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48217" y="36937"/>
              <a:ext cx="9088051" cy="6858000"/>
            </a:xfrm>
            <a:custGeom>
              <a:avLst/>
              <a:gdLst>
                <a:gd name="connsiteX0" fmla="*/ 5158786 w 9088051"/>
                <a:gd name="connsiteY0" fmla="*/ 0 h 6858000"/>
                <a:gd name="connsiteX1" fmla="*/ 6996771 w 9088051"/>
                <a:gd name="connsiteY1" fmla="*/ 0 h 6858000"/>
                <a:gd name="connsiteX2" fmla="*/ 7006955 w 9088051"/>
                <a:gd name="connsiteY2" fmla="*/ 6825 h 6858000"/>
                <a:gd name="connsiteX3" fmla="*/ 8954230 w 9088051"/>
                <a:gd name="connsiteY3" fmla="*/ 4580835 h 6858000"/>
                <a:gd name="connsiteX4" fmla="*/ 7184080 w 9088051"/>
                <a:gd name="connsiteY4" fmla="*/ 6259703 h 6858000"/>
                <a:gd name="connsiteX5" fmla="*/ 6885926 w 9088051"/>
                <a:gd name="connsiteY5" fmla="*/ 6564765 h 6858000"/>
                <a:gd name="connsiteX6" fmla="*/ 6608241 w 9088051"/>
                <a:gd name="connsiteY6" fmla="*/ 6858000 h 6858000"/>
                <a:gd name="connsiteX7" fmla="*/ 5462870 w 9088051"/>
                <a:gd name="connsiteY7" fmla="*/ 6858000 h 6858000"/>
                <a:gd name="connsiteX8" fmla="*/ 5529056 w 9088051"/>
                <a:gd name="connsiteY8" fmla="*/ 6804645 h 6858000"/>
                <a:gd name="connsiteX9" fmla="*/ 6167613 w 9088051"/>
                <a:gd name="connsiteY9" fmla="*/ 6173667 h 6858000"/>
                <a:gd name="connsiteX10" fmla="*/ 6610973 w 9088051"/>
                <a:gd name="connsiteY10" fmla="*/ 5715860 h 6858000"/>
                <a:gd name="connsiteX11" fmla="*/ 7646083 w 9088051"/>
                <a:gd name="connsiteY11" fmla="*/ 4995842 h 6858000"/>
                <a:gd name="connsiteX12" fmla="*/ 7980054 w 9088051"/>
                <a:gd name="connsiteY12" fmla="*/ 4790095 h 6858000"/>
                <a:gd name="connsiteX13" fmla="*/ 8180437 w 9088051"/>
                <a:gd name="connsiteY13" fmla="*/ 4371964 h 6858000"/>
                <a:gd name="connsiteX14" fmla="*/ 8192058 w 9088051"/>
                <a:gd name="connsiteY14" fmla="*/ 2919242 h 6858000"/>
                <a:gd name="connsiteX15" fmla="*/ 7492638 w 9088051"/>
                <a:gd name="connsiteY15" fmla="*/ 1542845 h 6858000"/>
                <a:gd name="connsiteX16" fmla="*/ 6089097 w 9088051"/>
                <a:gd name="connsiteY16" fmla="*/ 357847 h 6858000"/>
                <a:gd name="connsiteX17" fmla="*/ 5288639 w 9088051"/>
                <a:gd name="connsiteY17" fmla="*/ 31627 h 6858000"/>
                <a:gd name="connsiteX18" fmla="*/ 1844517 w 9088051"/>
                <a:gd name="connsiteY18" fmla="*/ 0 h 6858000"/>
                <a:gd name="connsiteX19" fmla="*/ 3734467 w 9088051"/>
                <a:gd name="connsiteY19" fmla="*/ 0 h 6858000"/>
                <a:gd name="connsiteX20" fmla="*/ 3603618 w 9088051"/>
                <a:gd name="connsiteY20" fmla="*/ 28853 h 6858000"/>
                <a:gd name="connsiteX21" fmla="*/ 1892878 w 9088051"/>
                <a:gd name="connsiteY21" fmla="*/ 985434 h 6858000"/>
                <a:gd name="connsiteX22" fmla="*/ 1096045 w 9088051"/>
                <a:gd name="connsiteY22" fmla="*/ 2147349 h 6858000"/>
                <a:gd name="connsiteX23" fmla="*/ 803453 w 9088051"/>
                <a:gd name="connsiteY23" fmla="*/ 3573669 h 6858000"/>
                <a:gd name="connsiteX24" fmla="*/ 1046377 w 9088051"/>
                <a:gd name="connsiteY24" fmla="*/ 4878573 h 6858000"/>
                <a:gd name="connsiteX25" fmla="*/ 1714473 w 9088051"/>
                <a:gd name="connsiteY25" fmla="*/ 5973776 h 6858000"/>
                <a:gd name="connsiteX26" fmla="*/ 2776083 w 9088051"/>
                <a:gd name="connsiteY26" fmla="*/ 6804641 h 6858000"/>
                <a:gd name="connsiteX27" fmla="*/ 2884836 w 9088051"/>
                <a:gd name="connsiteY27" fmla="*/ 6858000 h 6858000"/>
                <a:gd name="connsiteX28" fmla="*/ 1484505 w 9088051"/>
                <a:gd name="connsiteY28" fmla="*/ 6858000 h 6858000"/>
                <a:gd name="connsiteX29" fmla="*/ 1431151 w 9088051"/>
                <a:gd name="connsiteY29" fmla="*/ 6811515 h 6858000"/>
                <a:gd name="connsiteX30" fmla="*/ 1103471 w 9088051"/>
                <a:gd name="connsiteY30" fmla="*/ 6477651 h 6858000"/>
                <a:gd name="connsiteX31" fmla="*/ 0 w 9088051"/>
                <a:gd name="connsiteY31" fmla="*/ 3573620 h 6858000"/>
                <a:gd name="connsiteX32" fmla="*/ 1809994 w 9088051"/>
                <a:gd name="connsiteY32"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88051" h="6858000">
                  <a:moveTo>
                    <a:pt x="5158786" y="0"/>
                  </a:moveTo>
                  <a:lnTo>
                    <a:pt x="6996771" y="0"/>
                  </a:lnTo>
                  <a:lnTo>
                    <a:pt x="7006955" y="6825"/>
                  </a:lnTo>
                  <a:cubicBezTo>
                    <a:pt x="8459794" y="1031353"/>
                    <a:pt x="9462596" y="2823601"/>
                    <a:pt x="8954230" y="4580835"/>
                  </a:cubicBezTo>
                  <a:cubicBezTo>
                    <a:pt x="8613842" y="5757293"/>
                    <a:pt x="7999457" y="5458140"/>
                    <a:pt x="7184080" y="6259703"/>
                  </a:cubicBezTo>
                  <a:cubicBezTo>
                    <a:pt x="7082152" y="6359905"/>
                    <a:pt x="6983303" y="6462297"/>
                    <a:pt x="6885926" y="6564765"/>
                  </a:cubicBezTo>
                  <a:lnTo>
                    <a:pt x="6608241" y="6858000"/>
                  </a:lnTo>
                  <a:lnTo>
                    <a:pt x="5462870" y="6858000"/>
                  </a:lnTo>
                  <a:lnTo>
                    <a:pt x="5529056" y="6804645"/>
                  </a:lnTo>
                  <a:cubicBezTo>
                    <a:pt x="5740217" y="6626505"/>
                    <a:pt x="5949382" y="6404876"/>
                    <a:pt x="6167613" y="6173667"/>
                  </a:cubicBezTo>
                  <a:cubicBezTo>
                    <a:pt x="6308782" y="6024091"/>
                    <a:pt x="6454799" y="5869390"/>
                    <a:pt x="6610973" y="5715860"/>
                  </a:cubicBezTo>
                  <a:cubicBezTo>
                    <a:pt x="7007847" y="5325741"/>
                    <a:pt x="7376733" y="5135074"/>
                    <a:pt x="7646083" y="4995842"/>
                  </a:cubicBezTo>
                  <a:cubicBezTo>
                    <a:pt x="7816858" y="4907561"/>
                    <a:pt x="7916545" y="4854514"/>
                    <a:pt x="7980054" y="4790095"/>
                  </a:cubicBezTo>
                  <a:cubicBezTo>
                    <a:pt x="8054629" y="4714405"/>
                    <a:pt x="8122031" y="4573758"/>
                    <a:pt x="8180437" y="4371964"/>
                  </a:cubicBezTo>
                  <a:cubicBezTo>
                    <a:pt x="8315441" y="3905228"/>
                    <a:pt x="8319381" y="3416431"/>
                    <a:pt x="8192058" y="2919242"/>
                  </a:cubicBezTo>
                  <a:cubicBezTo>
                    <a:pt x="8071251" y="2447381"/>
                    <a:pt x="7829388" y="1971467"/>
                    <a:pt x="7492638" y="1542845"/>
                  </a:cubicBezTo>
                  <a:cubicBezTo>
                    <a:pt x="7111829" y="1058099"/>
                    <a:pt x="6626484" y="648361"/>
                    <a:pt x="6089097" y="357847"/>
                  </a:cubicBezTo>
                  <a:cubicBezTo>
                    <a:pt x="5824244" y="214687"/>
                    <a:pt x="5554957" y="105262"/>
                    <a:pt x="5288639" y="31627"/>
                  </a:cubicBezTo>
                  <a:close/>
                  <a:moveTo>
                    <a:pt x="1844517" y="0"/>
                  </a:moveTo>
                  <a:lnTo>
                    <a:pt x="3734467" y="0"/>
                  </a:lnTo>
                  <a:lnTo>
                    <a:pt x="3603618" y="28853"/>
                  </a:lnTo>
                  <a:cubicBezTo>
                    <a:pt x="2962049" y="186733"/>
                    <a:pt x="2373277" y="513136"/>
                    <a:pt x="1892878" y="985434"/>
                  </a:cubicBezTo>
                  <a:cubicBezTo>
                    <a:pt x="1551428" y="1321091"/>
                    <a:pt x="1283341" y="1711990"/>
                    <a:pt x="1096045" y="2147349"/>
                  </a:cubicBezTo>
                  <a:cubicBezTo>
                    <a:pt x="901876" y="2598519"/>
                    <a:pt x="803453" y="3078432"/>
                    <a:pt x="803453" y="3573669"/>
                  </a:cubicBezTo>
                  <a:cubicBezTo>
                    <a:pt x="803453" y="4023717"/>
                    <a:pt x="885151" y="4462735"/>
                    <a:pt x="1046377" y="4878573"/>
                  </a:cubicBezTo>
                  <a:cubicBezTo>
                    <a:pt x="1201945" y="5279770"/>
                    <a:pt x="1426681" y="5648221"/>
                    <a:pt x="1714473" y="5973776"/>
                  </a:cubicBezTo>
                  <a:cubicBezTo>
                    <a:pt x="2012357" y="6310732"/>
                    <a:pt x="2376505" y="6595304"/>
                    <a:pt x="2776083" y="6804641"/>
                  </a:cubicBezTo>
                  <a:lnTo>
                    <a:pt x="2884836" y="6858000"/>
                  </a:lnTo>
                  <a:lnTo>
                    <a:pt x="1484505" y="6858000"/>
                  </a:lnTo>
                  <a:lnTo>
                    <a:pt x="1431151" y="6811515"/>
                  </a:lnTo>
                  <a:cubicBezTo>
                    <a:pt x="1316128" y="6705919"/>
                    <a:pt x="1206738" y="6594470"/>
                    <a:pt x="1103471" y="6477651"/>
                  </a:cubicBezTo>
                  <a:cubicBezTo>
                    <a:pt x="416075" y="5700097"/>
                    <a:pt x="0" y="4684635"/>
                    <a:pt x="0" y="3573620"/>
                  </a:cubicBezTo>
                  <a:cubicBezTo>
                    <a:pt x="0" y="2121118"/>
                    <a:pt x="711220" y="831902"/>
                    <a:pt x="1809994" y="24133"/>
                  </a:cubicBezTo>
                  <a:close/>
                </a:path>
              </a:pathLst>
            </a:custGeom>
            <a:gradFill>
              <a:gsLst>
                <a:gs pos="2000">
                  <a:schemeClr val="bg1">
                    <a:alpha val="10000"/>
                  </a:schemeClr>
                </a:gs>
                <a:gs pos="16000">
                  <a:schemeClr val="accent6">
                    <a:alpha val="2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Freeform: Shape 20">
              <a:extLst>
                <a:ext uri="{FF2B5EF4-FFF2-40B4-BE49-F238E27FC236}">
                  <a16:creationId xmlns:a16="http://schemas.microsoft.com/office/drawing/2014/main" id="{01FEC055-6F76-4E20-BC93-76C2F58EAF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29061" y="36937"/>
              <a:ext cx="9107210" cy="6858000"/>
            </a:xfrm>
            <a:custGeom>
              <a:avLst/>
              <a:gdLst>
                <a:gd name="connsiteX0" fmla="*/ 6184722 w 9107210"/>
                <a:gd name="connsiteY0" fmla="*/ 0 h 6858000"/>
                <a:gd name="connsiteX1" fmla="*/ 6985680 w 9107210"/>
                <a:gd name="connsiteY1" fmla="*/ 0 h 6858000"/>
                <a:gd name="connsiteX2" fmla="*/ 7324323 w 9107210"/>
                <a:gd name="connsiteY2" fmla="*/ 247136 h 6858000"/>
                <a:gd name="connsiteX3" fmla="*/ 7652712 w 9107210"/>
                <a:gd name="connsiteY3" fmla="*/ 528495 h 6858000"/>
                <a:gd name="connsiteX4" fmla="*/ 8236677 w 9107210"/>
                <a:gd name="connsiteY4" fmla="*/ 1166289 h 6858000"/>
                <a:gd name="connsiteX5" fmla="*/ 8704298 w 9107210"/>
                <a:gd name="connsiteY5" fmla="*/ 1897038 h 6858000"/>
                <a:gd name="connsiteX6" fmla="*/ 8885160 w 9107210"/>
                <a:gd name="connsiteY6" fmla="*/ 2294087 h 6858000"/>
                <a:gd name="connsiteX7" fmla="*/ 8924247 w 9107210"/>
                <a:gd name="connsiteY7" fmla="*/ 2396286 h 6858000"/>
                <a:gd name="connsiteX8" fmla="*/ 8960022 w 9107210"/>
                <a:gd name="connsiteY8" fmla="*/ 2499767 h 6858000"/>
                <a:gd name="connsiteX9" fmla="*/ 8991720 w 9107210"/>
                <a:gd name="connsiteY9" fmla="*/ 2604671 h 6858000"/>
                <a:gd name="connsiteX10" fmla="*/ 9019646 w 9107210"/>
                <a:gd name="connsiteY10" fmla="*/ 2710708 h 6858000"/>
                <a:gd name="connsiteX11" fmla="*/ 9105822 w 9107210"/>
                <a:gd name="connsiteY11" fmla="*/ 3582266 h 6858000"/>
                <a:gd name="connsiteX12" fmla="*/ 9057716 w 9107210"/>
                <a:gd name="connsiteY12" fmla="*/ 4017873 h 6858000"/>
                <a:gd name="connsiteX13" fmla="*/ 8945600 w 9107210"/>
                <a:gd name="connsiteY13" fmla="*/ 4439659 h 6858000"/>
                <a:gd name="connsiteX14" fmla="*/ 8796080 w 9107210"/>
                <a:gd name="connsiteY14" fmla="*/ 4847428 h 6858000"/>
                <a:gd name="connsiteX15" fmla="*/ 8702056 w 9107210"/>
                <a:gd name="connsiteY15" fmla="*/ 5050108 h 6858000"/>
                <a:gd name="connsiteX16" fmla="*/ 8581125 w 9107210"/>
                <a:gd name="connsiteY16" fmla="*/ 5247525 h 6858000"/>
                <a:gd name="connsiteX17" fmla="*/ 8426254 w 9107210"/>
                <a:gd name="connsiteY17" fmla="*/ 5429647 h 6858000"/>
                <a:gd name="connsiteX18" fmla="*/ 8337174 w 9107210"/>
                <a:gd name="connsiteY18" fmla="*/ 5510552 h 6858000"/>
                <a:gd name="connsiteX19" fmla="*/ 8243200 w 9107210"/>
                <a:gd name="connsiteY19" fmla="*/ 5582948 h 6858000"/>
                <a:gd name="connsiteX20" fmla="*/ 7868330 w 9107210"/>
                <a:gd name="connsiteY20" fmla="*/ 5811104 h 6858000"/>
                <a:gd name="connsiteX21" fmla="*/ 7538916 w 9107210"/>
                <a:gd name="connsiteY21" fmla="*/ 6018899 h 6858000"/>
                <a:gd name="connsiteX22" fmla="*/ 7391280 w 9107210"/>
                <a:gd name="connsiteY22" fmla="*/ 6134132 h 6858000"/>
                <a:gd name="connsiteX23" fmla="*/ 7252511 w 9107210"/>
                <a:gd name="connsiteY23" fmla="*/ 6259105 h 6858000"/>
                <a:gd name="connsiteX24" fmla="*/ 7185601 w 9107210"/>
                <a:gd name="connsiteY24" fmla="*/ 6325894 h 6858000"/>
                <a:gd name="connsiteX25" fmla="*/ 7116651 w 9107210"/>
                <a:gd name="connsiteY25" fmla="*/ 6397010 h 6858000"/>
                <a:gd name="connsiteX26" fmla="*/ 6978545 w 9107210"/>
                <a:gd name="connsiteY26" fmla="*/ 6541607 h 6858000"/>
                <a:gd name="connsiteX27" fmla="*/ 6693009 w 9107210"/>
                <a:gd name="connsiteY27" fmla="*/ 6832716 h 6858000"/>
                <a:gd name="connsiteX28" fmla="*/ 6667488 w 9107210"/>
                <a:gd name="connsiteY28" fmla="*/ 6858000 h 6858000"/>
                <a:gd name="connsiteX29" fmla="*/ 6056793 w 9107210"/>
                <a:gd name="connsiteY29" fmla="*/ 6858000 h 6858000"/>
                <a:gd name="connsiteX30" fmla="*/ 6077345 w 9107210"/>
                <a:gd name="connsiteY30" fmla="*/ 6835420 h 6858000"/>
                <a:gd name="connsiteX31" fmla="*/ 6208519 w 9107210"/>
                <a:gd name="connsiteY31" fmla="*/ 6683989 h 6858000"/>
                <a:gd name="connsiteX32" fmla="*/ 6340001 w 9107210"/>
                <a:gd name="connsiteY32" fmla="*/ 6529852 h 6858000"/>
                <a:gd name="connsiteX33" fmla="*/ 6611419 w 9107210"/>
                <a:gd name="connsiteY33" fmla="*/ 6219317 h 6858000"/>
                <a:gd name="connsiteX34" fmla="*/ 6757678 w 9107210"/>
                <a:gd name="connsiteY34" fmla="*/ 6068228 h 6858000"/>
                <a:gd name="connsiteX35" fmla="*/ 6833713 w 9107210"/>
                <a:gd name="connsiteY35" fmla="*/ 5994061 h 6858000"/>
                <a:gd name="connsiteX36" fmla="*/ 6915148 w 9107210"/>
                <a:gd name="connsiteY36" fmla="*/ 5918812 h 6858000"/>
                <a:gd name="connsiteX37" fmla="*/ 7276311 w 9107210"/>
                <a:gd name="connsiteY37" fmla="*/ 5650229 h 6858000"/>
                <a:gd name="connsiteX38" fmla="*/ 7664942 w 9107210"/>
                <a:gd name="connsiteY38" fmla="*/ 5445681 h 6858000"/>
                <a:gd name="connsiteX39" fmla="*/ 7848505 w 9107210"/>
                <a:gd name="connsiteY39" fmla="*/ 5358333 h 6858000"/>
                <a:gd name="connsiteX40" fmla="*/ 8011785 w 9107210"/>
                <a:gd name="connsiteY40" fmla="*/ 5267788 h 6858000"/>
                <a:gd name="connsiteX41" fmla="*/ 8260273 w 9107210"/>
                <a:gd name="connsiteY41" fmla="*/ 5034370 h 6858000"/>
                <a:gd name="connsiteX42" fmla="*/ 8417589 w 9107210"/>
                <a:gd name="connsiteY42" fmla="*/ 4714488 h 6858000"/>
                <a:gd name="connsiteX43" fmla="*/ 8495000 w 9107210"/>
                <a:gd name="connsiteY43" fmla="*/ 4346409 h 6858000"/>
                <a:gd name="connsiteX44" fmla="*/ 8508556 w 9107210"/>
                <a:gd name="connsiteY44" fmla="*/ 3971101 h 6858000"/>
                <a:gd name="connsiteX45" fmla="*/ 8483330 w 9107210"/>
                <a:gd name="connsiteY45" fmla="*/ 3600710 h 6858000"/>
                <a:gd name="connsiteX46" fmla="*/ 8425336 w 9107210"/>
                <a:gd name="connsiteY46" fmla="*/ 3236121 h 6858000"/>
                <a:gd name="connsiteX47" fmla="*/ 8334575 w 9107210"/>
                <a:gd name="connsiteY47" fmla="*/ 2877977 h 6858000"/>
                <a:gd name="connsiteX48" fmla="*/ 8087513 w 9107210"/>
                <a:gd name="connsiteY48" fmla="*/ 2174622 h 6858000"/>
                <a:gd name="connsiteX49" fmla="*/ 7723650 w 9107210"/>
                <a:gd name="connsiteY49" fmla="*/ 1507613 h 6858000"/>
                <a:gd name="connsiteX50" fmla="*/ 7501815 w 9107210"/>
                <a:gd name="connsiteY50" fmla="*/ 1192947 h 6858000"/>
                <a:gd name="connsiteX51" fmla="*/ 7254399 w 9107210"/>
                <a:gd name="connsiteY51" fmla="*/ 894361 h 6858000"/>
                <a:gd name="connsiteX52" fmla="*/ 6689339 w 9107210"/>
                <a:gd name="connsiteY52" fmla="*/ 354046 h 6858000"/>
                <a:gd name="connsiteX53" fmla="*/ 6206651 w 9107210"/>
                <a:gd name="connsiteY53" fmla="*/ 12626 h 6858000"/>
                <a:gd name="connsiteX54" fmla="*/ 1827105 w 9107210"/>
                <a:gd name="connsiteY54" fmla="*/ 0 h 6858000"/>
                <a:gd name="connsiteX55" fmla="*/ 2807607 w 9107210"/>
                <a:gd name="connsiteY55" fmla="*/ 0 h 6858000"/>
                <a:gd name="connsiteX56" fmla="*/ 2667958 w 9107210"/>
                <a:gd name="connsiteY56" fmla="*/ 88235 h 6858000"/>
                <a:gd name="connsiteX57" fmla="*/ 2354723 w 9107210"/>
                <a:gd name="connsiteY57" fmla="*/ 314947 h 6858000"/>
                <a:gd name="connsiteX58" fmla="*/ 2059963 w 9107210"/>
                <a:gd name="connsiteY58" fmla="*/ 561545 h 6858000"/>
                <a:gd name="connsiteX59" fmla="*/ 1780798 w 9107210"/>
                <a:gd name="connsiteY59" fmla="*/ 824425 h 6858000"/>
                <a:gd name="connsiteX60" fmla="*/ 954714 w 9107210"/>
                <a:gd name="connsiteY60" fmla="*/ 2094309 h 6858000"/>
                <a:gd name="connsiteX61" fmla="*/ 732676 w 9107210"/>
                <a:gd name="connsiteY61" fmla="*/ 2813646 h 6858000"/>
                <a:gd name="connsiteX62" fmla="*/ 673867 w 9107210"/>
                <a:gd name="connsiteY62" fmla="*/ 3183989 h 6858000"/>
                <a:gd name="connsiteX63" fmla="*/ 647621 w 9107210"/>
                <a:gd name="connsiteY63" fmla="*/ 3557281 h 6858000"/>
                <a:gd name="connsiteX64" fmla="*/ 653381 w 9107210"/>
                <a:gd name="connsiteY64" fmla="*/ 3931214 h 6858000"/>
                <a:gd name="connsiteX65" fmla="*/ 690428 w 9107210"/>
                <a:gd name="connsiteY65" fmla="*/ 4303719 h 6858000"/>
                <a:gd name="connsiteX66" fmla="*/ 871801 w 9107210"/>
                <a:gd name="connsiteY66" fmla="*/ 5033041 h 6858000"/>
                <a:gd name="connsiteX67" fmla="*/ 1197749 w 9107210"/>
                <a:gd name="connsiteY67" fmla="*/ 5718494 h 6858000"/>
                <a:gd name="connsiteX68" fmla="*/ 1411480 w 9107210"/>
                <a:gd name="connsiteY68" fmla="*/ 6036703 h 6858000"/>
                <a:gd name="connsiteX69" fmla="*/ 1530170 w 9107210"/>
                <a:gd name="connsiteY69" fmla="*/ 6188430 h 6858000"/>
                <a:gd name="connsiteX70" fmla="*/ 1657165 w 9107210"/>
                <a:gd name="connsiteY70" fmla="*/ 6335385 h 6858000"/>
                <a:gd name="connsiteX71" fmla="*/ 1931343 w 9107210"/>
                <a:gd name="connsiteY71" fmla="*/ 6612896 h 6858000"/>
                <a:gd name="connsiteX72" fmla="*/ 2220133 w 9107210"/>
                <a:gd name="connsiteY72" fmla="*/ 6858000 h 6858000"/>
                <a:gd name="connsiteX73" fmla="*/ 1539862 w 9107210"/>
                <a:gd name="connsiteY73" fmla="*/ 6858000 h 6858000"/>
                <a:gd name="connsiteX74" fmla="*/ 1307111 w 9107210"/>
                <a:gd name="connsiteY74" fmla="*/ 6648873 h 6858000"/>
                <a:gd name="connsiteX75" fmla="*/ 750258 w 9107210"/>
                <a:gd name="connsiteY75" fmla="*/ 5987570 h 6858000"/>
                <a:gd name="connsiteX76" fmla="*/ 335382 w 9107210"/>
                <a:gd name="connsiteY76" fmla="*/ 5229279 h 6858000"/>
                <a:gd name="connsiteX77" fmla="*/ 79351 w 9107210"/>
                <a:gd name="connsiteY77" fmla="*/ 4403854 h 6858000"/>
                <a:gd name="connsiteX78" fmla="*/ 16007 w 9107210"/>
                <a:gd name="connsiteY78" fmla="*/ 3975723 h 6858000"/>
                <a:gd name="connsiteX79" fmla="*/ 871 w 9107210"/>
                <a:gd name="connsiteY79" fmla="*/ 3543362 h 6858000"/>
                <a:gd name="connsiteX80" fmla="*/ 32519 w 9107210"/>
                <a:gd name="connsiteY80" fmla="*/ 3112085 h 6858000"/>
                <a:gd name="connsiteX81" fmla="*/ 108502 w 9107210"/>
                <a:gd name="connsiteY81" fmla="*/ 2686511 h 6858000"/>
                <a:gd name="connsiteX82" fmla="*/ 378239 w 9107210"/>
                <a:gd name="connsiteY82" fmla="*/ 1865955 h 6858000"/>
                <a:gd name="connsiteX83" fmla="*/ 1343701 w 9107210"/>
                <a:gd name="connsiteY83" fmla="*/ 431508 h 6858000"/>
                <a:gd name="connsiteX84" fmla="*/ 1661853 w 9107210"/>
                <a:gd name="connsiteY84" fmla="*/ 13026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9107210" h="6858000">
                  <a:moveTo>
                    <a:pt x="6184722" y="0"/>
                  </a:moveTo>
                  <a:lnTo>
                    <a:pt x="6985680" y="0"/>
                  </a:lnTo>
                  <a:lnTo>
                    <a:pt x="7324323" y="247136"/>
                  </a:lnTo>
                  <a:cubicBezTo>
                    <a:pt x="7437502" y="336500"/>
                    <a:pt x="7547171" y="430254"/>
                    <a:pt x="7652712" y="528495"/>
                  </a:cubicBezTo>
                  <a:cubicBezTo>
                    <a:pt x="7863743" y="724929"/>
                    <a:pt x="8060097" y="937593"/>
                    <a:pt x="8236677" y="1166289"/>
                  </a:cubicBezTo>
                  <a:cubicBezTo>
                    <a:pt x="8413818" y="1394594"/>
                    <a:pt x="8570168" y="1639471"/>
                    <a:pt x="8704298" y="1897038"/>
                  </a:cubicBezTo>
                  <a:cubicBezTo>
                    <a:pt x="8770803" y="2026141"/>
                    <a:pt x="8830836" y="2158786"/>
                    <a:pt x="8885160" y="2294087"/>
                  </a:cubicBezTo>
                  <a:cubicBezTo>
                    <a:pt x="8898360" y="2328071"/>
                    <a:pt x="8912169" y="2361810"/>
                    <a:pt x="8924247" y="2396286"/>
                  </a:cubicBezTo>
                  <a:lnTo>
                    <a:pt x="8960022" y="2499767"/>
                  </a:lnTo>
                  <a:lnTo>
                    <a:pt x="8991720" y="2604671"/>
                  </a:lnTo>
                  <a:cubicBezTo>
                    <a:pt x="9002116" y="2639690"/>
                    <a:pt x="9010474" y="2675346"/>
                    <a:pt x="9019646" y="2710708"/>
                  </a:cubicBezTo>
                  <a:cubicBezTo>
                    <a:pt x="9089055" y="2995079"/>
                    <a:pt x="9113620" y="3289927"/>
                    <a:pt x="9105822" y="3582266"/>
                  </a:cubicBezTo>
                  <a:cubicBezTo>
                    <a:pt x="9101796" y="3728484"/>
                    <a:pt x="9085744" y="3874458"/>
                    <a:pt x="9057716" y="4017873"/>
                  </a:cubicBezTo>
                  <a:cubicBezTo>
                    <a:pt x="9029534" y="4161336"/>
                    <a:pt x="8990497" y="4302046"/>
                    <a:pt x="8945600" y="4439659"/>
                  </a:cubicBezTo>
                  <a:cubicBezTo>
                    <a:pt x="8900857" y="4577566"/>
                    <a:pt x="8852901" y="4711784"/>
                    <a:pt x="8796080" y="4847428"/>
                  </a:cubicBezTo>
                  <a:cubicBezTo>
                    <a:pt x="8767695" y="4915152"/>
                    <a:pt x="8737016" y="4982926"/>
                    <a:pt x="8702056" y="5050108"/>
                  </a:cubicBezTo>
                  <a:cubicBezTo>
                    <a:pt x="8666485" y="5116997"/>
                    <a:pt x="8627347" y="5183687"/>
                    <a:pt x="8581125" y="5247525"/>
                  </a:cubicBezTo>
                  <a:cubicBezTo>
                    <a:pt x="8535565" y="5311660"/>
                    <a:pt x="8483534" y="5373185"/>
                    <a:pt x="8426254" y="5429647"/>
                  </a:cubicBezTo>
                  <a:cubicBezTo>
                    <a:pt x="8397512" y="5457779"/>
                    <a:pt x="8367801" y="5484879"/>
                    <a:pt x="8337174" y="5510552"/>
                  </a:cubicBezTo>
                  <a:cubicBezTo>
                    <a:pt x="8306444" y="5536077"/>
                    <a:pt x="8274899" y="5560029"/>
                    <a:pt x="8243200" y="5582948"/>
                  </a:cubicBezTo>
                  <a:cubicBezTo>
                    <a:pt x="8115543" y="5674574"/>
                    <a:pt x="7986203" y="5743233"/>
                    <a:pt x="7868330" y="5811104"/>
                  </a:cubicBezTo>
                  <a:cubicBezTo>
                    <a:pt x="7749844" y="5878385"/>
                    <a:pt x="7640685" y="5945126"/>
                    <a:pt x="7538916" y="6018899"/>
                  </a:cubicBezTo>
                  <a:cubicBezTo>
                    <a:pt x="7487749" y="6055392"/>
                    <a:pt x="7438777" y="6093950"/>
                    <a:pt x="7391280" y="6134132"/>
                  </a:cubicBezTo>
                  <a:cubicBezTo>
                    <a:pt x="7343427" y="6173921"/>
                    <a:pt x="7297511" y="6215922"/>
                    <a:pt x="7252511" y="6259105"/>
                  </a:cubicBezTo>
                  <a:cubicBezTo>
                    <a:pt x="7229784" y="6280990"/>
                    <a:pt x="7208635" y="6302433"/>
                    <a:pt x="7185601" y="6325894"/>
                  </a:cubicBezTo>
                  <a:lnTo>
                    <a:pt x="7116651" y="6397010"/>
                  </a:lnTo>
                  <a:lnTo>
                    <a:pt x="6978545" y="6541607"/>
                  </a:lnTo>
                  <a:cubicBezTo>
                    <a:pt x="6885693" y="6638397"/>
                    <a:pt x="6789885" y="6734943"/>
                    <a:pt x="6693009" y="6832716"/>
                  </a:cubicBezTo>
                  <a:lnTo>
                    <a:pt x="6667488" y="6858000"/>
                  </a:lnTo>
                  <a:lnTo>
                    <a:pt x="6056793" y="6858000"/>
                  </a:lnTo>
                  <a:lnTo>
                    <a:pt x="6077345" y="6835420"/>
                  </a:lnTo>
                  <a:cubicBezTo>
                    <a:pt x="6121427" y="6785747"/>
                    <a:pt x="6164948" y="6735090"/>
                    <a:pt x="6208519" y="6683989"/>
                  </a:cubicBezTo>
                  <a:lnTo>
                    <a:pt x="6340001" y="6529852"/>
                  </a:lnTo>
                  <a:cubicBezTo>
                    <a:pt x="6428315" y="6426667"/>
                    <a:pt x="6516733" y="6321417"/>
                    <a:pt x="6611419" y="6219317"/>
                  </a:cubicBezTo>
                  <a:cubicBezTo>
                    <a:pt x="6658864" y="6168363"/>
                    <a:pt x="6707584" y="6117950"/>
                    <a:pt x="6757678" y="6068228"/>
                  </a:cubicBezTo>
                  <a:lnTo>
                    <a:pt x="6833713" y="5994061"/>
                  </a:lnTo>
                  <a:cubicBezTo>
                    <a:pt x="6859346" y="5969422"/>
                    <a:pt x="6887579" y="5943404"/>
                    <a:pt x="6915148" y="5918812"/>
                  </a:cubicBezTo>
                  <a:cubicBezTo>
                    <a:pt x="7026295" y="5819219"/>
                    <a:pt x="7148602" y="5729117"/>
                    <a:pt x="7276311" y="5650229"/>
                  </a:cubicBezTo>
                  <a:cubicBezTo>
                    <a:pt x="7403918" y="5571046"/>
                    <a:pt x="7537794" y="5505190"/>
                    <a:pt x="7664942" y="5445681"/>
                  </a:cubicBezTo>
                  <a:cubicBezTo>
                    <a:pt x="7728491" y="5416024"/>
                    <a:pt x="7790410" y="5387449"/>
                    <a:pt x="7848505" y="5358333"/>
                  </a:cubicBezTo>
                  <a:cubicBezTo>
                    <a:pt x="7906805" y="5329315"/>
                    <a:pt x="7961843" y="5300101"/>
                    <a:pt x="8011785" y="5267788"/>
                  </a:cubicBezTo>
                  <a:cubicBezTo>
                    <a:pt x="8112281" y="5203950"/>
                    <a:pt x="8193615" y="5128111"/>
                    <a:pt x="8260273" y="5034370"/>
                  </a:cubicBezTo>
                  <a:cubicBezTo>
                    <a:pt x="8326370" y="4940776"/>
                    <a:pt x="8378657" y="4831640"/>
                    <a:pt x="8417589" y="4714488"/>
                  </a:cubicBezTo>
                  <a:cubicBezTo>
                    <a:pt x="8456372" y="4597485"/>
                    <a:pt x="8481140" y="4471332"/>
                    <a:pt x="8495000" y="4346409"/>
                  </a:cubicBezTo>
                  <a:cubicBezTo>
                    <a:pt x="8508404" y="4221044"/>
                    <a:pt x="8511359" y="4095482"/>
                    <a:pt x="8508556" y="3971101"/>
                  </a:cubicBezTo>
                  <a:cubicBezTo>
                    <a:pt x="8504530" y="3846571"/>
                    <a:pt x="8495663" y="3723222"/>
                    <a:pt x="8483330" y="3600710"/>
                  </a:cubicBezTo>
                  <a:cubicBezTo>
                    <a:pt x="8470793" y="3478148"/>
                    <a:pt x="8451888" y="3356421"/>
                    <a:pt x="8425336" y="3236121"/>
                  </a:cubicBezTo>
                  <a:cubicBezTo>
                    <a:pt x="8399091" y="3115774"/>
                    <a:pt x="8367801" y="2996655"/>
                    <a:pt x="8334575" y="2877977"/>
                  </a:cubicBezTo>
                  <a:cubicBezTo>
                    <a:pt x="8268222" y="2640772"/>
                    <a:pt x="8190100" y="2404057"/>
                    <a:pt x="8087513" y="2174622"/>
                  </a:cubicBezTo>
                  <a:cubicBezTo>
                    <a:pt x="7985081" y="1945237"/>
                    <a:pt x="7863233" y="1721900"/>
                    <a:pt x="7723650" y="1507613"/>
                  </a:cubicBezTo>
                  <a:cubicBezTo>
                    <a:pt x="7653527" y="1400692"/>
                    <a:pt x="7579684" y="1295589"/>
                    <a:pt x="7501815" y="1192947"/>
                  </a:cubicBezTo>
                  <a:cubicBezTo>
                    <a:pt x="7423844" y="1090353"/>
                    <a:pt x="7340778" y="991103"/>
                    <a:pt x="7254399" y="894361"/>
                  </a:cubicBezTo>
                  <a:cubicBezTo>
                    <a:pt x="7082047" y="700485"/>
                    <a:pt x="6893083" y="519052"/>
                    <a:pt x="6689339" y="354046"/>
                  </a:cubicBezTo>
                  <a:cubicBezTo>
                    <a:pt x="6536914" y="229775"/>
                    <a:pt x="6375602" y="115325"/>
                    <a:pt x="6206651" y="12626"/>
                  </a:cubicBezTo>
                  <a:close/>
                  <a:moveTo>
                    <a:pt x="1827105" y="0"/>
                  </a:moveTo>
                  <a:lnTo>
                    <a:pt x="2807607" y="0"/>
                  </a:lnTo>
                  <a:lnTo>
                    <a:pt x="2667958" y="88235"/>
                  </a:lnTo>
                  <a:cubicBezTo>
                    <a:pt x="2560098" y="159777"/>
                    <a:pt x="2455754" y="235690"/>
                    <a:pt x="2354723" y="314947"/>
                  </a:cubicBezTo>
                  <a:cubicBezTo>
                    <a:pt x="2253464" y="394030"/>
                    <a:pt x="2156943" y="478181"/>
                    <a:pt x="2059963" y="561545"/>
                  </a:cubicBezTo>
                  <a:cubicBezTo>
                    <a:pt x="1962831" y="644811"/>
                    <a:pt x="1868297" y="731322"/>
                    <a:pt x="1780798" y="824425"/>
                  </a:cubicBezTo>
                  <a:cubicBezTo>
                    <a:pt x="1429010" y="1195013"/>
                    <a:pt x="1148011" y="1628455"/>
                    <a:pt x="954714" y="2094309"/>
                  </a:cubicBezTo>
                  <a:cubicBezTo>
                    <a:pt x="857938" y="2327186"/>
                    <a:pt x="783229" y="2568326"/>
                    <a:pt x="732676" y="2813646"/>
                  </a:cubicBezTo>
                  <a:cubicBezTo>
                    <a:pt x="707552" y="2936307"/>
                    <a:pt x="688085" y="3059952"/>
                    <a:pt x="673867" y="3183989"/>
                  </a:cubicBezTo>
                  <a:cubicBezTo>
                    <a:pt x="660056" y="3308075"/>
                    <a:pt x="651341" y="3432605"/>
                    <a:pt x="647621" y="3557281"/>
                  </a:cubicBezTo>
                  <a:cubicBezTo>
                    <a:pt x="644411" y="3681958"/>
                    <a:pt x="645329" y="3806733"/>
                    <a:pt x="653381" y="3931214"/>
                  </a:cubicBezTo>
                  <a:cubicBezTo>
                    <a:pt x="659852" y="4055792"/>
                    <a:pt x="672949" y="4179977"/>
                    <a:pt x="690428" y="4303719"/>
                  </a:cubicBezTo>
                  <a:cubicBezTo>
                    <a:pt x="726408" y="4551057"/>
                    <a:pt x="786440" y="4795835"/>
                    <a:pt x="871801" y="5033041"/>
                  </a:cubicBezTo>
                  <a:cubicBezTo>
                    <a:pt x="957007" y="5270247"/>
                    <a:pt x="1065962" y="5500322"/>
                    <a:pt x="1197749" y="5718494"/>
                  </a:cubicBezTo>
                  <a:cubicBezTo>
                    <a:pt x="1263846" y="5827433"/>
                    <a:pt x="1334937" y="5933813"/>
                    <a:pt x="1411480" y="6036703"/>
                  </a:cubicBezTo>
                  <a:cubicBezTo>
                    <a:pt x="1449548" y="6088295"/>
                    <a:pt x="1489451" y="6138609"/>
                    <a:pt x="1530170" y="6188430"/>
                  </a:cubicBezTo>
                  <a:cubicBezTo>
                    <a:pt x="1571447" y="6238055"/>
                    <a:pt x="1613644" y="6287336"/>
                    <a:pt x="1657165" y="6335385"/>
                  </a:cubicBezTo>
                  <a:cubicBezTo>
                    <a:pt x="1744079" y="6431708"/>
                    <a:pt x="1835644" y="6524282"/>
                    <a:pt x="1931343" y="6612896"/>
                  </a:cubicBezTo>
                  <a:lnTo>
                    <a:pt x="2220133" y="6858000"/>
                  </a:lnTo>
                  <a:lnTo>
                    <a:pt x="1539862" y="6858000"/>
                  </a:lnTo>
                  <a:lnTo>
                    <a:pt x="1307111" y="6648873"/>
                  </a:lnTo>
                  <a:cubicBezTo>
                    <a:pt x="1101839" y="6448063"/>
                    <a:pt x="913180" y="6225465"/>
                    <a:pt x="750258" y="5987570"/>
                  </a:cubicBezTo>
                  <a:cubicBezTo>
                    <a:pt x="587232" y="5749281"/>
                    <a:pt x="448261" y="5494813"/>
                    <a:pt x="335382" y="5229279"/>
                  </a:cubicBezTo>
                  <a:cubicBezTo>
                    <a:pt x="222298" y="4963793"/>
                    <a:pt x="137040" y="4686652"/>
                    <a:pt x="79351" y="4403854"/>
                  </a:cubicBezTo>
                  <a:cubicBezTo>
                    <a:pt x="50150" y="4262456"/>
                    <a:pt x="29767" y="4119385"/>
                    <a:pt x="16007" y="3975723"/>
                  </a:cubicBezTo>
                  <a:cubicBezTo>
                    <a:pt x="3930" y="3831964"/>
                    <a:pt x="-2441" y="3687614"/>
                    <a:pt x="871" y="3543362"/>
                  </a:cubicBezTo>
                  <a:cubicBezTo>
                    <a:pt x="3522" y="3399160"/>
                    <a:pt x="14172" y="3255105"/>
                    <a:pt x="32519" y="3112085"/>
                  </a:cubicBezTo>
                  <a:cubicBezTo>
                    <a:pt x="50508" y="2969014"/>
                    <a:pt x="76090" y="2826925"/>
                    <a:pt x="108502" y="2686511"/>
                  </a:cubicBezTo>
                  <a:cubicBezTo>
                    <a:pt x="173019" y="2405533"/>
                    <a:pt x="263474" y="2130703"/>
                    <a:pt x="378239" y="1865955"/>
                  </a:cubicBezTo>
                  <a:cubicBezTo>
                    <a:pt x="607922" y="1336607"/>
                    <a:pt x="935706" y="848228"/>
                    <a:pt x="1343701" y="431508"/>
                  </a:cubicBezTo>
                  <a:cubicBezTo>
                    <a:pt x="1446133" y="327783"/>
                    <a:pt x="1550910" y="225926"/>
                    <a:pt x="1661853" y="130268"/>
                  </a:cubicBezTo>
                  <a:close/>
                </a:path>
              </a:pathLst>
            </a:custGeom>
            <a:gradFill>
              <a:gsLst>
                <a:gs pos="2000">
                  <a:schemeClr val="bg1">
                    <a:alpha val="10000"/>
                  </a:schemeClr>
                </a:gs>
                <a:gs pos="16000">
                  <a:schemeClr val="accent6">
                    <a:alpha val="8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Freeform: Shape 21">
              <a:extLst>
                <a:ext uri="{FF2B5EF4-FFF2-40B4-BE49-F238E27FC236}">
                  <a16:creationId xmlns:a16="http://schemas.microsoft.com/office/drawing/2014/main" id="{D74CD21D-122E-4F3D-82AF-F4A37C278A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8434" y="36937"/>
              <a:ext cx="9747620" cy="6858000"/>
            </a:xfrm>
            <a:custGeom>
              <a:avLst/>
              <a:gdLst>
                <a:gd name="connsiteX0" fmla="*/ 7235453 w 9747620"/>
                <a:gd name="connsiteY0" fmla="*/ 0 h 6858000"/>
                <a:gd name="connsiteX1" fmla="*/ 7548130 w 9747620"/>
                <a:gd name="connsiteY1" fmla="*/ 0 h 6858000"/>
                <a:gd name="connsiteX2" fmla="*/ 7710334 w 9747620"/>
                <a:gd name="connsiteY2" fmla="*/ 111973 h 6858000"/>
                <a:gd name="connsiteX3" fmla="*/ 7889188 w 9747620"/>
                <a:gd name="connsiteY3" fmla="*/ 251542 h 6858000"/>
                <a:gd name="connsiteX4" fmla="*/ 8061828 w 9747620"/>
                <a:gd name="connsiteY4" fmla="*/ 398586 h 6858000"/>
                <a:gd name="connsiteX5" fmla="*/ 8145637 w 9747620"/>
                <a:gd name="connsiteY5" fmla="*/ 474218 h 6858000"/>
                <a:gd name="connsiteX6" fmla="*/ 8187242 w 9747620"/>
                <a:gd name="connsiteY6" fmla="*/ 512753 h 6858000"/>
                <a:gd name="connsiteX7" fmla="*/ 8228402 w 9747620"/>
                <a:gd name="connsiteY7" fmla="*/ 551575 h 6858000"/>
                <a:gd name="connsiteX8" fmla="*/ 8389211 w 9747620"/>
                <a:gd name="connsiteY8" fmla="*/ 710937 h 6858000"/>
                <a:gd name="connsiteX9" fmla="*/ 8467206 w 9747620"/>
                <a:gd name="connsiteY9" fmla="*/ 793088 h 6858000"/>
                <a:gd name="connsiteX10" fmla="*/ 8486791 w 9747620"/>
                <a:gd name="connsiteY10" fmla="*/ 814223 h 6858000"/>
                <a:gd name="connsiteX11" fmla="*/ 8505979 w 9747620"/>
                <a:gd name="connsiteY11" fmla="*/ 835409 h 6858000"/>
                <a:gd name="connsiteX12" fmla="*/ 8543509 w 9747620"/>
                <a:gd name="connsiteY12" fmla="*/ 877346 h 6858000"/>
                <a:gd name="connsiteX13" fmla="*/ 8690549 w 9747620"/>
                <a:gd name="connsiteY13" fmla="*/ 1048978 h 6858000"/>
                <a:gd name="connsiteX14" fmla="*/ 8761732 w 9747620"/>
                <a:gd name="connsiteY14" fmla="*/ 1137502 h 6858000"/>
                <a:gd name="connsiteX15" fmla="*/ 8796379 w 9747620"/>
                <a:gd name="connsiteY15" fmla="*/ 1182077 h 6858000"/>
                <a:gd name="connsiteX16" fmla="*/ 8830678 w 9747620"/>
                <a:gd name="connsiteY16" fmla="*/ 1226986 h 6858000"/>
                <a:gd name="connsiteX17" fmla="*/ 8963353 w 9747620"/>
                <a:gd name="connsiteY17" fmla="*/ 1410936 h 6858000"/>
                <a:gd name="connsiteX18" fmla="*/ 9026483 w 9747620"/>
                <a:gd name="connsiteY18" fmla="*/ 1505499 h 6858000"/>
                <a:gd name="connsiteX19" fmla="*/ 9057004 w 9747620"/>
                <a:gd name="connsiteY19" fmla="*/ 1552613 h 6858000"/>
                <a:gd name="connsiteX20" fmla="*/ 9087278 w 9747620"/>
                <a:gd name="connsiteY20" fmla="*/ 1600542 h 6858000"/>
                <a:gd name="connsiteX21" fmla="*/ 9202851 w 9747620"/>
                <a:gd name="connsiteY21" fmla="*/ 1795515 h 6858000"/>
                <a:gd name="connsiteX22" fmla="*/ 9257332 w 9747620"/>
                <a:gd name="connsiteY22" fmla="*/ 1894920 h 6858000"/>
                <a:gd name="connsiteX23" fmla="*/ 9283778 w 9747620"/>
                <a:gd name="connsiteY23" fmla="*/ 1945436 h 6858000"/>
                <a:gd name="connsiteX24" fmla="*/ 9309428 w 9747620"/>
                <a:gd name="connsiteY24" fmla="*/ 1996193 h 6858000"/>
                <a:gd name="connsiteX25" fmla="*/ 9405714 w 9747620"/>
                <a:gd name="connsiteY25" fmla="*/ 2202191 h 6858000"/>
                <a:gd name="connsiteX26" fmla="*/ 9566524 w 9747620"/>
                <a:gd name="connsiteY26" fmla="*/ 2627653 h 6858000"/>
                <a:gd name="connsiteX27" fmla="*/ 9583573 w 9747620"/>
                <a:gd name="connsiteY27" fmla="*/ 2682195 h 6858000"/>
                <a:gd name="connsiteX28" fmla="*/ 9591974 w 9747620"/>
                <a:gd name="connsiteY28" fmla="*/ 2709707 h 6858000"/>
                <a:gd name="connsiteX29" fmla="*/ 9600027 w 9747620"/>
                <a:gd name="connsiteY29" fmla="*/ 2737650 h 6858000"/>
                <a:gd name="connsiteX30" fmla="*/ 9629803 w 9747620"/>
                <a:gd name="connsiteY30" fmla="*/ 2847694 h 6858000"/>
                <a:gd name="connsiteX31" fmla="*/ 9679909 w 9747620"/>
                <a:gd name="connsiteY31" fmla="*/ 3070131 h 6858000"/>
                <a:gd name="connsiteX32" fmla="*/ 9690498 w 9747620"/>
                <a:gd name="connsiteY32" fmla="*/ 3126159 h 6858000"/>
                <a:gd name="connsiteX33" fmla="*/ 9700390 w 9747620"/>
                <a:gd name="connsiteY33" fmla="*/ 3181805 h 6858000"/>
                <a:gd name="connsiteX34" fmla="*/ 9709685 w 9747620"/>
                <a:gd name="connsiteY34" fmla="*/ 3243392 h 6858000"/>
                <a:gd name="connsiteX35" fmla="*/ 9713016 w 9747620"/>
                <a:gd name="connsiteY35" fmla="*/ 3267597 h 6858000"/>
                <a:gd name="connsiteX36" fmla="*/ 9716844 w 9747620"/>
                <a:gd name="connsiteY36" fmla="*/ 3294437 h 6858000"/>
                <a:gd name="connsiteX37" fmla="*/ 9720820 w 9747620"/>
                <a:gd name="connsiteY37" fmla="*/ 3324488 h 6858000"/>
                <a:gd name="connsiteX38" fmla="*/ 9722709 w 9747620"/>
                <a:gd name="connsiteY38" fmla="*/ 3340737 h 6858000"/>
                <a:gd name="connsiteX39" fmla="*/ 9724301 w 9747620"/>
                <a:gd name="connsiteY39" fmla="*/ 3356361 h 6858000"/>
                <a:gd name="connsiteX40" fmla="*/ 9730166 w 9747620"/>
                <a:gd name="connsiteY40" fmla="*/ 3412197 h 6858000"/>
                <a:gd name="connsiteX41" fmla="*/ 9735783 w 9747620"/>
                <a:gd name="connsiteY41" fmla="*/ 3468083 h 6858000"/>
                <a:gd name="connsiteX42" fmla="*/ 9739760 w 9747620"/>
                <a:gd name="connsiteY42" fmla="*/ 3524399 h 6858000"/>
                <a:gd name="connsiteX43" fmla="*/ 9741748 w 9747620"/>
                <a:gd name="connsiteY43" fmla="*/ 3552580 h 6858000"/>
                <a:gd name="connsiteX44" fmla="*/ 9742742 w 9747620"/>
                <a:gd name="connsiteY44" fmla="*/ 3566672 h 6858000"/>
                <a:gd name="connsiteX45" fmla="*/ 9743488 w 9747620"/>
                <a:gd name="connsiteY45" fmla="*/ 3581865 h 6858000"/>
                <a:gd name="connsiteX46" fmla="*/ 9744731 w 9747620"/>
                <a:gd name="connsiteY46" fmla="*/ 3611341 h 6858000"/>
                <a:gd name="connsiteX47" fmla="*/ 9745725 w 9747620"/>
                <a:gd name="connsiteY47" fmla="*/ 3639715 h 6858000"/>
                <a:gd name="connsiteX48" fmla="*/ 9747613 w 9747620"/>
                <a:gd name="connsiteY48" fmla="*/ 3753786 h 6858000"/>
                <a:gd name="connsiteX49" fmla="*/ 9740405 w 9747620"/>
                <a:gd name="connsiteY49" fmla="*/ 3984609 h 6858000"/>
                <a:gd name="connsiteX50" fmla="*/ 9736329 w 9747620"/>
                <a:gd name="connsiteY50" fmla="*/ 4038434 h 6858000"/>
                <a:gd name="connsiteX51" fmla="*/ 9731408 w 9747620"/>
                <a:gd name="connsiteY51" fmla="*/ 4099446 h 6858000"/>
                <a:gd name="connsiteX52" fmla="*/ 9717987 w 9747620"/>
                <a:gd name="connsiteY52" fmla="*/ 4213325 h 6858000"/>
                <a:gd name="connsiteX53" fmla="*/ 9716297 w 9747620"/>
                <a:gd name="connsiteY53" fmla="*/ 4227129 h 6858000"/>
                <a:gd name="connsiteX54" fmla="*/ 9714110 w 9747620"/>
                <a:gd name="connsiteY54" fmla="*/ 4240981 h 6858000"/>
                <a:gd name="connsiteX55" fmla="*/ 9709785 w 9747620"/>
                <a:gd name="connsiteY55" fmla="*/ 4268731 h 6858000"/>
                <a:gd name="connsiteX56" fmla="*/ 9701086 w 9747620"/>
                <a:gd name="connsiteY56" fmla="*/ 4324185 h 6858000"/>
                <a:gd name="connsiteX57" fmla="*/ 9698699 w 9747620"/>
                <a:gd name="connsiteY57" fmla="*/ 4338994 h 6858000"/>
                <a:gd name="connsiteX58" fmla="*/ 9695966 w 9747620"/>
                <a:gd name="connsiteY58" fmla="*/ 4355050 h 6858000"/>
                <a:gd name="connsiteX59" fmla="*/ 9690299 w 9747620"/>
                <a:gd name="connsiteY59" fmla="*/ 4385054 h 6858000"/>
                <a:gd name="connsiteX60" fmla="*/ 9679909 w 9747620"/>
                <a:gd name="connsiteY60" fmla="*/ 4437919 h 6858000"/>
                <a:gd name="connsiteX61" fmla="*/ 9673647 w 9747620"/>
                <a:gd name="connsiteY61" fmla="*/ 4468162 h 6858000"/>
                <a:gd name="connsiteX62" fmla="*/ 9667532 w 9747620"/>
                <a:gd name="connsiteY62" fmla="*/ 4496296 h 6858000"/>
                <a:gd name="connsiteX63" fmla="*/ 9654658 w 9747620"/>
                <a:gd name="connsiteY63" fmla="*/ 4552277 h 6858000"/>
                <a:gd name="connsiteX64" fmla="*/ 9625876 w 9747620"/>
                <a:gd name="connsiteY64" fmla="*/ 4664478 h 6858000"/>
                <a:gd name="connsiteX65" fmla="*/ 9552803 w 9747620"/>
                <a:gd name="connsiteY65" fmla="*/ 4888737 h 6858000"/>
                <a:gd name="connsiteX66" fmla="*/ 9452639 w 9747620"/>
                <a:gd name="connsiteY66" fmla="*/ 5110934 h 6858000"/>
                <a:gd name="connsiteX67" fmla="*/ 9388017 w 9747620"/>
                <a:gd name="connsiteY67" fmla="*/ 5220020 h 6858000"/>
                <a:gd name="connsiteX68" fmla="*/ 9370073 w 9747620"/>
                <a:gd name="connsiteY68" fmla="*/ 5246811 h 6858000"/>
                <a:gd name="connsiteX69" fmla="*/ 9360926 w 9747620"/>
                <a:gd name="connsiteY69" fmla="*/ 5260040 h 6858000"/>
                <a:gd name="connsiteX70" fmla="*/ 9351829 w 9747620"/>
                <a:gd name="connsiteY70" fmla="*/ 5272646 h 6858000"/>
                <a:gd name="connsiteX71" fmla="*/ 9313305 w 9747620"/>
                <a:gd name="connsiteY71" fmla="*/ 5323881 h 6858000"/>
                <a:gd name="connsiteX72" fmla="*/ 9130375 w 9747620"/>
                <a:gd name="connsiteY72" fmla="*/ 5510802 h 6858000"/>
                <a:gd name="connsiteX73" fmla="*/ 9028422 w 9747620"/>
                <a:gd name="connsiteY73" fmla="*/ 5588878 h 6858000"/>
                <a:gd name="connsiteX74" fmla="*/ 9002424 w 9747620"/>
                <a:gd name="connsiteY74" fmla="*/ 5606707 h 6858000"/>
                <a:gd name="connsiteX75" fmla="*/ 8976525 w 9747620"/>
                <a:gd name="connsiteY75" fmla="*/ 5623866 h 6858000"/>
                <a:gd name="connsiteX76" fmla="*/ 8924181 w 9747620"/>
                <a:gd name="connsiteY76" fmla="*/ 5656793 h 6858000"/>
                <a:gd name="connsiteX77" fmla="*/ 8717291 w 9747620"/>
                <a:gd name="connsiteY77" fmla="*/ 5771582 h 6858000"/>
                <a:gd name="connsiteX78" fmla="*/ 8617129 w 9747620"/>
                <a:gd name="connsiteY78" fmla="*/ 5823105 h 6858000"/>
                <a:gd name="connsiteX79" fmla="*/ 8518207 w 9747620"/>
                <a:gd name="connsiteY79" fmla="*/ 5873671 h 6858000"/>
                <a:gd name="connsiteX80" fmla="*/ 8150558 w 9747620"/>
                <a:gd name="connsiteY80" fmla="*/ 6086761 h 6858000"/>
                <a:gd name="connsiteX81" fmla="*/ 7979410 w 9747620"/>
                <a:gd name="connsiteY81" fmla="*/ 6207158 h 6858000"/>
                <a:gd name="connsiteX82" fmla="*/ 7938300 w 9747620"/>
                <a:gd name="connsiteY82" fmla="*/ 6238887 h 6858000"/>
                <a:gd name="connsiteX83" fmla="*/ 7897936 w 9747620"/>
                <a:gd name="connsiteY83" fmla="*/ 6271286 h 6858000"/>
                <a:gd name="connsiteX84" fmla="*/ 7858367 w 9747620"/>
                <a:gd name="connsiteY84" fmla="*/ 6304357 h 6858000"/>
                <a:gd name="connsiteX85" fmla="*/ 7819048 w 9747620"/>
                <a:gd name="connsiteY85" fmla="*/ 6338770 h 6858000"/>
                <a:gd name="connsiteX86" fmla="*/ 7778882 w 9747620"/>
                <a:gd name="connsiteY86" fmla="*/ 6374477 h 6858000"/>
                <a:gd name="connsiteX87" fmla="*/ 7739563 w 9747620"/>
                <a:gd name="connsiteY87" fmla="*/ 6410328 h 6858000"/>
                <a:gd name="connsiteX88" fmla="*/ 7660824 w 9747620"/>
                <a:gd name="connsiteY88" fmla="*/ 6484138 h 6858000"/>
                <a:gd name="connsiteX89" fmla="*/ 7502302 w 9747620"/>
                <a:gd name="connsiteY89" fmla="*/ 6636360 h 6858000"/>
                <a:gd name="connsiteX90" fmla="*/ 7273394 w 9747620"/>
                <a:gd name="connsiteY90" fmla="*/ 6858000 h 6858000"/>
                <a:gd name="connsiteX91" fmla="*/ 6780690 w 9747620"/>
                <a:gd name="connsiteY91" fmla="*/ 6858000 h 6858000"/>
                <a:gd name="connsiteX92" fmla="*/ 6854939 w 9747620"/>
                <a:gd name="connsiteY92" fmla="*/ 6783597 h 6858000"/>
                <a:gd name="connsiteX93" fmla="*/ 6932087 w 9747620"/>
                <a:gd name="connsiteY93" fmla="*/ 6705809 h 6858000"/>
                <a:gd name="connsiteX94" fmla="*/ 7241130 w 9747620"/>
                <a:gd name="connsiteY94" fmla="*/ 6390965 h 6858000"/>
                <a:gd name="connsiteX95" fmla="*/ 7397564 w 9747620"/>
                <a:gd name="connsiteY95" fmla="*/ 6233087 h 6858000"/>
                <a:gd name="connsiteX96" fmla="*/ 7478142 w 9747620"/>
                <a:gd name="connsiteY96" fmla="*/ 6153670 h 6858000"/>
                <a:gd name="connsiteX97" fmla="*/ 7519600 w 9747620"/>
                <a:gd name="connsiteY97" fmla="*/ 6113937 h 6858000"/>
                <a:gd name="connsiteX98" fmla="*/ 7561207 w 9747620"/>
                <a:gd name="connsiteY98" fmla="*/ 6075067 h 6858000"/>
                <a:gd name="connsiteX99" fmla="*/ 7604204 w 9747620"/>
                <a:gd name="connsiteY99" fmla="*/ 6035526 h 6858000"/>
                <a:gd name="connsiteX100" fmla="*/ 7648644 w 9747620"/>
                <a:gd name="connsiteY100" fmla="*/ 5996416 h 6858000"/>
                <a:gd name="connsiteX101" fmla="*/ 7693830 w 9747620"/>
                <a:gd name="connsiteY101" fmla="*/ 5958264 h 6858000"/>
                <a:gd name="connsiteX102" fmla="*/ 7739662 w 9747620"/>
                <a:gd name="connsiteY102" fmla="*/ 5921073 h 6858000"/>
                <a:gd name="connsiteX103" fmla="*/ 7928458 w 9747620"/>
                <a:gd name="connsiteY103" fmla="*/ 5781025 h 6858000"/>
                <a:gd name="connsiteX104" fmla="*/ 8325882 w 9747620"/>
                <a:gd name="connsiteY104" fmla="*/ 5537450 h 6858000"/>
                <a:gd name="connsiteX105" fmla="*/ 8424555 w 9747620"/>
                <a:gd name="connsiteY105" fmla="*/ 5484106 h 6858000"/>
                <a:gd name="connsiteX106" fmla="*/ 8521737 w 9747620"/>
                <a:gd name="connsiteY106" fmla="*/ 5431289 h 6858000"/>
                <a:gd name="connsiteX107" fmla="*/ 8702677 w 9747620"/>
                <a:gd name="connsiteY107" fmla="*/ 5325942 h 6858000"/>
                <a:gd name="connsiteX108" fmla="*/ 8743986 w 9747620"/>
                <a:gd name="connsiteY108" fmla="*/ 5298717 h 6858000"/>
                <a:gd name="connsiteX109" fmla="*/ 8764167 w 9747620"/>
                <a:gd name="connsiteY109" fmla="*/ 5284723 h 6858000"/>
                <a:gd name="connsiteX110" fmla="*/ 8783704 w 9747620"/>
                <a:gd name="connsiteY110" fmla="*/ 5270679 h 6858000"/>
                <a:gd name="connsiteX111" fmla="*/ 8856776 w 9747620"/>
                <a:gd name="connsiteY111" fmla="*/ 5212399 h 6858000"/>
                <a:gd name="connsiteX112" fmla="*/ 8979856 w 9747620"/>
                <a:gd name="connsiteY112" fmla="*/ 5082081 h 6858000"/>
                <a:gd name="connsiteX113" fmla="*/ 9006699 w 9747620"/>
                <a:gd name="connsiteY113" fmla="*/ 5044984 h 6858000"/>
                <a:gd name="connsiteX114" fmla="*/ 9013509 w 9747620"/>
                <a:gd name="connsiteY114" fmla="*/ 5035254 h 6858000"/>
                <a:gd name="connsiteX115" fmla="*/ 9019773 w 9747620"/>
                <a:gd name="connsiteY115" fmla="*/ 5025812 h 6858000"/>
                <a:gd name="connsiteX116" fmla="*/ 9032050 w 9747620"/>
                <a:gd name="connsiteY116" fmla="*/ 5006833 h 6858000"/>
                <a:gd name="connsiteX117" fmla="*/ 9077733 w 9747620"/>
                <a:gd name="connsiteY117" fmla="*/ 4926839 h 6858000"/>
                <a:gd name="connsiteX118" fmla="*/ 9154285 w 9747620"/>
                <a:gd name="connsiteY118" fmla="*/ 4750223 h 6858000"/>
                <a:gd name="connsiteX119" fmla="*/ 9213936 w 9747620"/>
                <a:gd name="connsiteY119" fmla="*/ 4559945 h 6858000"/>
                <a:gd name="connsiteX120" fmla="*/ 9238592 w 9747620"/>
                <a:gd name="connsiteY120" fmla="*/ 4461357 h 6858000"/>
                <a:gd name="connsiteX121" fmla="*/ 9249776 w 9747620"/>
                <a:gd name="connsiteY121" fmla="*/ 4411319 h 6858000"/>
                <a:gd name="connsiteX122" fmla="*/ 9255046 w 9747620"/>
                <a:gd name="connsiteY122" fmla="*/ 4386299 h 6858000"/>
                <a:gd name="connsiteX123" fmla="*/ 9259718 w 9747620"/>
                <a:gd name="connsiteY123" fmla="*/ 4363342 h 6858000"/>
                <a:gd name="connsiteX124" fmla="*/ 9269959 w 9747620"/>
                <a:gd name="connsiteY124" fmla="*/ 4309566 h 6858000"/>
                <a:gd name="connsiteX125" fmla="*/ 9274233 w 9747620"/>
                <a:gd name="connsiteY125" fmla="*/ 4286176 h 6858000"/>
                <a:gd name="connsiteX126" fmla="*/ 9276022 w 9747620"/>
                <a:gd name="connsiteY126" fmla="*/ 4275489 h 6858000"/>
                <a:gd name="connsiteX127" fmla="*/ 9277861 w 9747620"/>
                <a:gd name="connsiteY127" fmla="*/ 4263506 h 6858000"/>
                <a:gd name="connsiteX128" fmla="*/ 9286014 w 9747620"/>
                <a:gd name="connsiteY128" fmla="*/ 4211696 h 6858000"/>
                <a:gd name="connsiteX129" fmla="*/ 9290092 w 9747620"/>
                <a:gd name="connsiteY129" fmla="*/ 4185767 h 6858000"/>
                <a:gd name="connsiteX130" fmla="*/ 9292128 w 9747620"/>
                <a:gd name="connsiteY130" fmla="*/ 4172826 h 6858000"/>
                <a:gd name="connsiteX131" fmla="*/ 9293720 w 9747620"/>
                <a:gd name="connsiteY131" fmla="*/ 4159693 h 6858000"/>
                <a:gd name="connsiteX132" fmla="*/ 9305650 w 9747620"/>
                <a:gd name="connsiteY132" fmla="*/ 4057941 h 6858000"/>
                <a:gd name="connsiteX133" fmla="*/ 9309378 w 9747620"/>
                <a:gd name="connsiteY133" fmla="*/ 4010779 h 6858000"/>
                <a:gd name="connsiteX134" fmla="*/ 9313454 w 9747620"/>
                <a:gd name="connsiteY134" fmla="*/ 3956428 h 6858000"/>
                <a:gd name="connsiteX135" fmla="*/ 9320811 w 9747620"/>
                <a:gd name="connsiteY135" fmla="*/ 3753546 h 6858000"/>
                <a:gd name="connsiteX136" fmla="*/ 9319617 w 9747620"/>
                <a:gd name="connsiteY136" fmla="*/ 3650643 h 6858000"/>
                <a:gd name="connsiteX137" fmla="*/ 9318176 w 9747620"/>
                <a:gd name="connsiteY137" fmla="*/ 3600030 h 6858000"/>
                <a:gd name="connsiteX138" fmla="*/ 9317778 w 9747620"/>
                <a:gd name="connsiteY138" fmla="*/ 3588096 h 6858000"/>
                <a:gd name="connsiteX139" fmla="*/ 9316983 w 9747620"/>
                <a:gd name="connsiteY139" fmla="*/ 3575107 h 6858000"/>
                <a:gd name="connsiteX140" fmla="*/ 9315443 w 9747620"/>
                <a:gd name="connsiteY140" fmla="*/ 3549130 h 6858000"/>
                <a:gd name="connsiteX141" fmla="*/ 9312311 w 9747620"/>
                <a:gd name="connsiteY141" fmla="*/ 3497176 h 6858000"/>
                <a:gd name="connsiteX142" fmla="*/ 9307587 w 9747620"/>
                <a:gd name="connsiteY142" fmla="*/ 3445029 h 6858000"/>
                <a:gd name="connsiteX143" fmla="*/ 9302618 w 9747620"/>
                <a:gd name="connsiteY143" fmla="*/ 3392835 h 6858000"/>
                <a:gd name="connsiteX144" fmla="*/ 9301574 w 9747620"/>
                <a:gd name="connsiteY144" fmla="*/ 3381476 h 6858000"/>
                <a:gd name="connsiteX145" fmla="*/ 9300430 w 9747620"/>
                <a:gd name="connsiteY145" fmla="*/ 3370740 h 6858000"/>
                <a:gd name="connsiteX146" fmla="*/ 9297547 w 9747620"/>
                <a:gd name="connsiteY146" fmla="*/ 3346966 h 6858000"/>
                <a:gd name="connsiteX147" fmla="*/ 9294017 w 9747620"/>
                <a:gd name="connsiteY147" fmla="*/ 3320030 h 6858000"/>
                <a:gd name="connsiteX148" fmla="*/ 9290439 w 9747620"/>
                <a:gd name="connsiteY148" fmla="*/ 3290410 h 6858000"/>
                <a:gd name="connsiteX149" fmla="*/ 9284275 w 9747620"/>
                <a:gd name="connsiteY149" fmla="*/ 3244544 h 6858000"/>
                <a:gd name="connsiteX150" fmla="*/ 9275974 w 9747620"/>
                <a:gd name="connsiteY150" fmla="*/ 3193116 h 6858000"/>
                <a:gd name="connsiteX151" fmla="*/ 9267224 w 9747620"/>
                <a:gd name="connsiteY151" fmla="*/ 3142264 h 6858000"/>
                <a:gd name="connsiteX152" fmla="*/ 9225320 w 9747620"/>
                <a:gd name="connsiteY152" fmla="*/ 2939909 h 6858000"/>
                <a:gd name="connsiteX153" fmla="*/ 9200466 w 9747620"/>
                <a:gd name="connsiteY153" fmla="*/ 2839449 h 6858000"/>
                <a:gd name="connsiteX154" fmla="*/ 9193953 w 9747620"/>
                <a:gd name="connsiteY154" fmla="*/ 2814958 h 6858000"/>
                <a:gd name="connsiteX155" fmla="*/ 9186993 w 9747620"/>
                <a:gd name="connsiteY155" fmla="*/ 2790276 h 6858000"/>
                <a:gd name="connsiteX156" fmla="*/ 9172628 w 9747620"/>
                <a:gd name="connsiteY156" fmla="*/ 2740621 h 6858000"/>
                <a:gd name="connsiteX157" fmla="*/ 9035082 w 9747620"/>
                <a:gd name="connsiteY157" fmla="*/ 2347463 h 6858000"/>
                <a:gd name="connsiteX158" fmla="*/ 8952118 w 9747620"/>
                <a:gd name="connsiteY158" fmla="*/ 2155413 h 6858000"/>
                <a:gd name="connsiteX159" fmla="*/ 8929948 w 9747620"/>
                <a:gd name="connsiteY159" fmla="*/ 2107915 h 6858000"/>
                <a:gd name="connsiteX160" fmla="*/ 8907429 w 9747620"/>
                <a:gd name="connsiteY160" fmla="*/ 2060753 h 6858000"/>
                <a:gd name="connsiteX161" fmla="*/ 8860404 w 9747620"/>
                <a:gd name="connsiteY161" fmla="*/ 1966478 h 6858000"/>
                <a:gd name="connsiteX162" fmla="*/ 8760788 w 9747620"/>
                <a:gd name="connsiteY162" fmla="*/ 1780274 h 6858000"/>
                <a:gd name="connsiteX163" fmla="*/ 8734740 w 9747620"/>
                <a:gd name="connsiteY163" fmla="*/ 1734311 h 6858000"/>
                <a:gd name="connsiteX164" fmla="*/ 8708046 w 9747620"/>
                <a:gd name="connsiteY164" fmla="*/ 1687963 h 6858000"/>
                <a:gd name="connsiteX165" fmla="*/ 8654062 w 9747620"/>
                <a:gd name="connsiteY165" fmla="*/ 1597234 h 6858000"/>
                <a:gd name="connsiteX166" fmla="*/ 8540278 w 9747620"/>
                <a:gd name="connsiteY166" fmla="*/ 1418077 h 6858000"/>
                <a:gd name="connsiteX167" fmla="*/ 8510701 w 9747620"/>
                <a:gd name="connsiteY167" fmla="*/ 1373695 h 6858000"/>
                <a:gd name="connsiteX168" fmla="*/ 8480676 w 9747620"/>
                <a:gd name="connsiteY168" fmla="*/ 1329457 h 6858000"/>
                <a:gd name="connsiteX169" fmla="*/ 8419782 w 9747620"/>
                <a:gd name="connsiteY169" fmla="*/ 1242275 h 6858000"/>
                <a:gd name="connsiteX170" fmla="*/ 8292478 w 9747620"/>
                <a:gd name="connsiteY170" fmla="*/ 1069875 h 6858000"/>
                <a:gd name="connsiteX171" fmla="*/ 8259620 w 9747620"/>
                <a:gd name="connsiteY171" fmla="*/ 1027123 h 6858000"/>
                <a:gd name="connsiteX172" fmla="*/ 8243416 w 9747620"/>
                <a:gd name="connsiteY172" fmla="*/ 1006130 h 6858000"/>
                <a:gd name="connsiteX173" fmla="*/ 8227110 w 9747620"/>
                <a:gd name="connsiteY173" fmla="*/ 985473 h 6858000"/>
                <a:gd name="connsiteX174" fmla="*/ 8159604 w 9747620"/>
                <a:gd name="connsiteY174" fmla="*/ 902029 h 6858000"/>
                <a:gd name="connsiteX175" fmla="*/ 8020022 w 9747620"/>
                <a:gd name="connsiteY175" fmla="*/ 738209 h 6858000"/>
                <a:gd name="connsiteX176" fmla="*/ 7984182 w 9747620"/>
                <a:gd name="connsiteY176" fmla="*/ 697901 h 6858000"/>
                <a:gd name="connsiteX177" fmla="*/ 7948043 w 9747620"/>
                <a:gd name="connsiteY177" fmla="*/ 657976 h 6858000"/>
                <a:gd name="connsiteX178" fmla="*/ 7874324 w 9747620"/>
                <a:gd name="connsiteY178" fmla="*/ 578607 h 6858000"/>
                <a:gd name="connsiteX179" fmla="*/ 7723308 w 9747620"/>
                <a:gd name="connsiteY179" fmla="*/ 424085 h 6858000"/>
                <a:gd name="connsiteX180" fmla="*/ 7565532 w 9747620"/>
                <a:gd name="connsiteY180" fmla="*/ 275602 h 6858000"/>
                <a:gd name="connsiteX181" fmla="*/ 1832515 w 9747620"/>
                <a:gd name="connsiteY181" fmla="*/ 0 h 6858000"/>
                <a:gd name="connsiteX182" fmla="*/ 2158449 w 9747620"/>
                <a:gd name="connsiteY182" fmla="*/ 0 h 6858000"/>
                <a:gd name="connsiteX183" fmla="*/ 2108797 w 9747620"/>
                <a:gd name="connsiteY183" fmla="*/ 37845 h 6858000"/>
                <a:gd name="connsiteX184" fmla="*/ 1942830 w 9747620"/>
                <a:gd name="connsiteY184" fmla="*/ 177587 h 6858000"/>
                <a:gd name="connsiteX185" fmla="*/ 1633191 w 9747620"/>
                <a:gd name="connsiteY185" fmla="*/ 477909 h 6858000"/>
                <a:gd name="connsiteX186" fmla="*/ 702686 w 9747620"/>
                <a:gd name="connsiteY186" fmla="*/ 1889935 h 6858000"/>
                <a:gd name="connsiteX187" fmla="*/ 551769 w 9747620"/>
                <a:gd name="connsiteY187" fmla="*/ 2281416 h 6858000"/>
                <a:gd name="connsiteX188" fmla="*/ 438383 w 9747620"/>
                <a:gd name="connsiteY188" fmla="*/ 2682772 h 6858000"/>
                <a:gd name="connsiteX189" fmla="*/ 397124 w 9747620"/>
                <a:gd name="connsiteY189" fmla="*/ 2887044 h 6858000"/>
                <a:gd name="connsiteX190" fmla="*/ 365658 w 9747620"/>
                <a:gd name="connsiteY190" fmla="*/ 3093424 h 6858000"/>
                <a:gd name="connsiteX191" fmla="*/ 332105 w 9747620"/>
                <a:gd name="connsiteY191" fmla="*/ 3509828 h 6858000"/>
                <a:gd name="connsiteX192" fmla="*/ 383653 w 9747620"/>
                <a:gd name="connsiteY192" fmla="*/ 4346327 h 6858000"/>
                <a:gd name="connsiteX193" fmla="*/ 422327 w 9747620"/>
                <a:gd name="connsiteY193" fmla="*/ 4552900 h 6858000"/>
                <a:gd name="connsiteX194" fmla="*/ 472184 w 9747620"/>
                <a:gd name="connsiteY194" fmla="*/ 4757939 h 6858000"/>
                <a:gd name="connsiteX195" fmla="*/ 533078 w 9747620"/>
                <a:gd name="connsiteY195" fmla="*/ 4960916 h 6858000"/>
                <a:gd name="connsiteX196" fmla="*/ 604710 w 9747620"/>
                <a:gd name="connsiteY196" fmla="*/ 5160875 h 6858000"/>
                <a:gd name="connsiteX197" fmla="*/ 996766 w 9747620"/>
                <a:gd name="connsiteY197" fmla="*/ 5920640 h 6858000"/>
                <a:gd name="connsiteX198" fmla="*/ 1549183 w 9747620"/>
                <a:gd name="connsiteY198" fmla="*/ 6586417 h 6858000"/>
                <a:gd name="connsiteX199" fmla="*/ 1709890 w 9747620"/>
                <a:gd name="connsiteY199" fmla="*/ 6734063 h 6858000"/>
                <a:gd name="connsiteX200" fmla="*/ 1859761 w 9747620"/>
                <a:gd name="connsiteY200" fmla="*/ 6858000 h 6858000"/>
                <a:gd name="connsiteX201" fmla="*/ 1671798 w 9747620"/>
                <a:gd name="connsiteY201" fmla="*/ 6858000 h 6858000"/>
                <a:gd name="connsiteX202" fmla="*/ 1628044 w 9747620"/>
                <a:gd name="connsiteY202" fmla="*/ 6822717 h 6858000"/>
                <a:gd name="connsiteX203" fmla="*/ 1459756 w 9747620"/>
                <a:gd name="connsiteY203" fmla="*/ 6674223 h 6858000"/>
                <a:gd name="connsiteX204" fmla="*/ 402543 w 9747620"/>
                <a:gd name="connsiteY204" fmla="*/ 5241588 h 6858000"/>
                <a:gd name="connsiteX205" fmla="*/ 311923 w 9747620"/>
                <a:gd name="connsiteY205" fmla="*/ 5036741 h 6858000"/>
                <a:gd name="connsiteX206" fmla="*/ 232140 w 9747620"/>
                <a:gd name="connsiteY206" fmla="*/ 4827483 h 6858000"/>
                <a:gd name="connsiteX207" fmla="*/ 163392 w 9747620"/>
                <a:gd name="connsiteY207" fmla="*/ 4613913 h 6858000"/>
                <a:gd name="connsiteX208" fmla="*/ 106823 w 9747620"/>
                <a:gd name="connsiteY208" fmla="*/ 4396365 h 6858000"/>
                <a:gd name="connsiteX209" fmla="*/ 29326 w 9747620"/>
                <a:gd name="connsiteY209" fmla="*/ 3954702 h 6858000"/>
                <a:gd name="connsiteX210" fmla="*/ 8647 w 9747620"/>
                <a:gd name="connsiteY210" fmla="*/ 3730971 h 6858000"/>
                <a:gd name="connsiteX211" fmla="*/ 2880 w 9747620"/>
                <a:gd name="connsiteY211" fmla="*/ 3618674 h 6858000"/>
                <a:gd name="connsiteX212" fmla="*/ 296 w 9747620"/>
                <a:gd name="connsiteY212" fmla="*/ 3506425 h 6858000"/>
                <a:gd name="connsiteX213" fmla="*/ 20030 w 9747620"/>
                <a:gd name="connsiteY213" fmla="*/ 3056711 h 6858000"/>
                <a:gd name="connsiteX214" fmla="*/ 48664 w 9747620"/>
                <a:gd name="connsiteY214" fmla="*/ 2832980 h 6858000"/>
                <a:gd name="connsiteX215" fmla="*/ 89922 w 9747620"/>
                <a:gd name="connsiteY215" fmla="*/ 2610639 h 6858000"/>
                <a:gd name="connsiteX216" fmla="*/ 211163 w 9747620"/>
                <a:gd name="connsiteY216" fmla="*/ 2174343 h 6858000"/>
                <a:gd name="connsiteX217" fmla="*/ 379129 w 9747620"/>
                <a:gd name="connsiteY217" fmla="*/ 1754393 h 6858000"/>
                <a:gd name="connsiteX218" fmla="*/ 841424 w 9747620"/>
                <a:gd name="connsiteY218" fmla="*/ 976270 h 6858000"/>
                <a:gd name="connsiteX219" fmla="*/ 1130234 w 9747620"/>
                <a:gd name="connsiteY219" fmla="*/ 625768 h 6858000"/>
                <a:gd name="connsiteX220" fmla="*/ 1452897 w 9747620"/>
                <a:gd name="connsiteY220" fmla="*/ 305748 h 6858000"/>
                <a:gd name="connsiteX221" fmla="*/ 1805682 w 9747620"/>
                <a:gd name="connsiteY221" fmla="*/ 1875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Lst>
              <a:rect l="l" t="t" r="r" b="b"/>
              <a:pathLst>
                <a:path w="9747620" h="6858000">
                  <a:moveTo>
                    <a:pt x="7235453" y="0"/>
                  </a:moveTo>
                  <a:lnTo>
                    <a:pt x="7548130" y="0"/>
                  </a:lnTo>
                  <a:lnTo>
                    <a:pt x="7710334" y="111973"/>
                  </a:lnTo>
                  <a:cubicBezTo>
                    <a:pt x="7770781" y="157314"/>
                    <a:pt x="7830282" y="203517"/>
                    <a:pt x="7889188" y="251542"/>
                  </a:cubicBezTo>
                  <a:cubicBezTo>
                    <a:pt x="7947894" y="299470"/>
                    <a:pt x="8005557" y="348453"/>
                    <a:pt x="8061828" y="398586"/>
                  </a:cubicBezTo>
                  <a:cubicBezTo>
                    <a:pt x="8090013" y="423605"/>
                    <a:pt x="8117948" y="448816"/>
                    <a:pt x="8145637" y="474218"/>
                  </a:cubicBezTo>
                  <a:cubicBezTo>
                    <a:pt x="8159506" y="486918"/>
                    <a:pt x="8173375" y="499764"/>
                    <a:pt x="8187242" y="512753"/>
                  </a:cubicBezTo>
                  <a:lnTo>
                    <a:pt x="8228402" y="551575"/>
                  </a:lnTo>
                  <a:cubicBezTo>
                    <a:pt x="8283082" y="603577"/>
                    <a:pt x="8336569" y="656778"/>
                    <a:pt x="8389211" y="710937"/>
                  </a:cubicBezTo>
                  <a:cubicBezTo>
                    <a:pt x="8415458" y="738065"/>
                    <a:pt x="8441455" y="765432"/>
                    <a:pt x="8467206" y="793088"/>
                  </a:cubicBezTo>
                  <a:lnTo>
                    <a:pt x="8486791" y="814223"/>
                  </a:lnTo>
                  <a:lnTo>
                    <a:pt x="8505979" y="835409"/>
                  </a:lnTo>
                  <a:lnTo>
                    <a:pt x="8543509" y="877346"/>
                  </a:lnTo>
                  <a:cubicBezTo>
                    <a:pt x="8593418" y="933423"/>
                    <a:pt x="8642579" y="990601"/>
                    <a:pt x="8690549" y="1048978"/>
                  </a:cubicBezTo>
                  <a:cubicBezTo>
                    <a:pt x="8714558" y="1078168"/>
                    <a:pt x="8738368" y="1107644"/>
                    <a:pt x="8761732" y="1137502"/>
                  </a:cubicBezTo>
                  <a:lnTo>
                    <a:pt x="8796379" y="1182077"/>
                  </a:lnTo>
                  <a:lnTo>
                    <a:pt x="8830678" y="1226986"/>
                  </a:lnTo>
                  <a:cubicBezTo>
                    <a:pt x="8876112" y="1287185"/>
                    <a:pt x="8920304" y="1348532"/>
                    <a:pt x="8963353" y="1410936"/>
                  </a:cubicBezTo>
                  <a:cubicBezTo>
                    <a:pt x="8984727" y="1442137"/>
                    <a:pt x="9005954" y="1473915"/>
                    <a:pt x="9026483" y="1505499"/>
                  </a:cubicBezTo>
                  <a:lnTo>
                    <a:pt x="9057004" y="1552613"/>
                  </a:lnTo>
                  <a:cubicBezTo>
                    <a:pt x="9067245" y="1568525"/>
                    <a:pt x="9077336" y="1584534"/>
                    <a:pt x="9087278" y="1600542"/>
                  </a:cubicBezTo>
                  <a:cubicBezTo>
                    <a:pt x="9127145" y="1664766"/>
                    <a:pt x="9165966" y="1729613"/>
                    <a:pt x="9202851" y="1795515"/>
                  </a:cubicBezTo>
                  <a:cubicBezTo>
                    <a:pt x="9221342" y="1828491"/>
                    <a:pt x="9239437" y="1861417"/>
                    <a:pt x="9257332" y="1894920"/>
                  </a:cubicBezTo>
                  <a:lnTo>
                    <a:pt x="9283778" y="1945436"/>
                  </a:lnTo>
                  <a:lnTo>
                    <a:pt x="9309428" y="1996193"/>
                  </a:lnTo>
                  <a:cubicBezTo>
                    <a:pt x="9343280" y="2064013"/>
                    <a:pt x="9375491" y="2132695"/>
                    <a:pt x="9405714" y="2202191"/>
                  </a:cubicBezTo>
                  <a:cubicBezTo>
                    <a:pt x="9466260" y="2341183"/>
                    <a:pt x="9520493" y="2483053"/>
                    <a:pt x="9566524" y="2627653"/>
                  </a:cubicBezTo>
                  <a:cubicBezTo>
                    <a:pt x="9572289" y="2645675"/>
                    <a:pt x="9578056" y="2663792"/>
                    <a:pt x="9583573" y="2682195"/>
                  </a:cubicBezTo>
                  <a:lnTo>
                    <a:pt x="9591974" y="2709707"/>
                  </a:lnTo>
                  <a:lnTo>
                    <a:pt x="9600027" y="2737650"/>
                  </a:lnTo>
                  <a:cubicBezTo>
                    <a:pt x="9610416" y="2774171"/>
                    <a:pt x="9620358" y="2810884"/>
                    <a:pt x="9629803" y="2847694"/>
                  </a:cubicBezTo>
                  <a:cubicBezTo>
                    <a:pt x="9648692" y="2921312"/>
                    <a:pt x="9665196" y="2995506"/>
                    <a:pt x="9679909" y="3070131"/>
                  </a:cubicBezTo>
                  <a:cubicBezTo>
                    <a:pt x="9683587" y="3088775"/>
                    <a:pt x="9687118" y="3107418"/>
                    <a:pt x="9690498" y="3126159"/>
                  </a:cubicBezTo>
                  <a:lnTo>
                    <a:pt x="9700390" y="3181805"/>
                  </a:lnTo>
                  <a:cubicBezTo>
                    <a:pt x="9703670" y="3201120"/>
                    <a:pt x="9706952" y="3222112"/>
                    <a:pt x="9709685" y="3243392"/>
                  </a:cubicBezTo>
                  <a:lnTo>
                    <a:pt x="9713016" y="3267597"/>
                  </a:lnTo>
                  <a:lnTo>
                    <a:pt x="9716844" y="3294437"/>
                  </a:lnTo>
                  <a:cubicBezTo>
                    <a:pt x="9718186" y="3303926"/>
                    <a:pt x="9719527" y="3313895"/>
                    <a:pt x="9720820" y="3324488"/>
                  </a:cubicBezTo>
                  <a:lnTo>
                    <a:pt x="9722709" y="3340737"/>
                  </a:lnTo>
                  <a:lnTo>
                    <a:pt x="9724301" y="3356361"/>
                  </a:lnTo>
                  <a:lnTo>
                    <a:pt x="9730166" y="3412197"/>
                  </a:lnTo>
                  <a:cubicBezTo>
                    <a:pt x="9732005" y="3430842"/>
                    <a:pt x="9734291" y="3449342"/>
                    <a:pt x="9735783" y="3468083"/>
                  </a:cubicBezTo>
                  <a:lnTo>
                    <a:pt x="9739760" y="3524399"/>
                  </a:lnTo>
                  <a:lnTo>
                    <a:pt x="9741748" y="3552580"/>
                  </a:lnTo>
                  <a:lnTo>
                    <a:pt x="9742742" y="3566672"/>
                  </a:lnTo>
                  <a:lnTo>
                    <a:pt x="9743488" y="3581865"/>
                  </a:lnTo>
                  <a:lnTo>
                    <a:pt x="9744731" y="3611341"/>
                  </a:lnTo>
                  <a:lnTo>
                    <a:pt x="9745725" y="3639715"/>
                  </a:lnTo>
                  <a:cubicBezTo>
                    <a:pt x="9746868" y="3677579"/>
                    <a:pt x="9747514" y="3715587"/>
                    <a:pt x="9747613" y="3753786"/>
                  </a:cubicBezTo>
                  <a:cubicBezTo>
                    <a:pt x="9747763" y="3830232"/>
                    <a:pt x="9745675" y="3906870"/>
                    <a:pt x="9740405" y="3984609"/>
                  </a:cubicBezTo>
                  <a:lnTo>
                    <a:pt x="9736329" y="4038434"/>
                  </a:lnTo>
                  <a:cubicBezTo>
                    <a:pt x="9735087" y="4055976"/>
                    <a:pt x="9733794" y="4076346"/>
                    <a:pt x="9731408" y="4099446"/>
                  </a:cubicBezTo>
                  <a:lnTo>
                    <a:pt x="9717987" y="4213325"/>
                  </a:lnTo>
                  <a:cubicBezTo>
                    <a:pt x="9717441" y="4217926"/>
                    <a:pt x="9716943" y="4222527"/>
                    <a:pt x="9716297" y="4227129"/>
                  </a:cubicBezTo>
                  <a:lnTo>
                    <a:pt x="9714110" y="4240981"/>
                  </a:lnTo>
                  <a:lnTo>
                    <a:pt x="9709785" y="4268731"/>
                  </a:lnTo>
                  <a:lnTo>
                    <a:pt x="9701086" y="4324185"/>
                  </a:lnTo>
                  <a:lnTo>
                    <a:pt x="9698699" y="4338994"/>
                  </a:lnTo>
                  <a:lnTo>
                    <a:pt x="9695966" y="4355050"/>
                  </a:lnTo>
                  <a:cubicBezTo>
                    <a:pt x="9694077" y="4365547"/>
                    <a:pt x="9692188" y="4375516"/>
                    <a:pt x="9690299" y="4385054"/>
                  </a:cubicBezTo>
                  <a:lnTo>
                    <a:pt x="9679909" y="4437919"/>
                  </a:lnTo>
                  <a:cubicBezTo>
                    <a:pt x="9677871" y="4448320"/>
                    <a:pt x="9675735" y="4458097"/>
                    <a:pt x="9673647" y="4468162"/>
                  </a:cubicBezTo>
                  <a:lnTo>
                    <a:pt x="9667532" y="4496296"/>
                  </a:lnTo>
                  <a:cubicBezTo>
                    <a:pt x="9663406" y="4514941"/>
                    <a:pt x="9659081" y="4533585"/>
                    <a:pt x="9654658" y="4552277"/>
                  </a:cubicBezTo>
                  <a:cubicBezTo>
                    <a:pt x="9645760" y="4589613"/>
                    <a:pt x="9636265" y="4627045"/>
                    <a:pt x="9625876" y="4664478"/>
                  </a:cubicBezTo>
                  <a:cubicBezTo>
                    <a:pt x="9605048" y="4739247"/>
                    <a:pt x="9581088" y="4814303"/>
                    <a:pt x="9552803" y="4888737"/>
                  </a:cubicBezTo>
                  <a:cubicBezTo>
                    <a:pt x="9524668" y="4962930"/>
                    <a:pt x="9492109" y="5037459"/>
                    <a:pt x="9452639" y="5110934"/>
                  </a:cubicBezTo>
                  <a:cubicBezTo>
                    <a:pt x="9432905" y="5147695"/>
                    <a:pt x="9411431" y="5184169"/>
                    <a:pt x="9388017" y="5220020"/>
                  </a:cubicBezTo>
                  <a:cubicBezTo>
                    <a:pt x="9382201" y="5228982"/>
                    <a:pt x="9376236" y="5237945"/>
                    <a:pt x="9370073" y="5246811"/>
                  </a:cubicBezTo>
                  <a:lnTo>
                    <a:pt x="9360926" y="5260040"/>
                  </a:lnTo>
                  <a:lnTo>
                    <a:pt x="9351829" y="5272646"/>
                  </a:lnTo>
                  <a:cubicBezTo>
                    <a:pt x="9339700" y="5289468"/>
                    <a:pt x="9327174" y="5306387"/>
                    <a:pt x="9313305" y="5323881"/>
                  </a:cubicBezTo>
                  <a:cubicBezTo>
                    <a:pt x="9258625" y="5393042"/>
                    <a:pt x="9196489" y="5455445"/>
                    <a:pt x="9130375" y="5510802"/>
                  </a:cubicBezTo>
                  <a:cubicBezTo>
                    <a:pt x="9097319" y="5538505"/>
                    <a:pt x="9063268" y="5564530"/>
                    <a:pt x="9028422" y="5588878"/>
                  </a:cubicBezTo>
                  <a:cubicBezTo>
                    <a:pt x="9019723" y="5595109"/>
                    <a:pt x="9011074" y="5600909"/>
                    <a:pt x="9002424" y="5606707"/>
                  </a:cubicBezTo>
                  <a:cubicBezTo>
                    <a:pt x="8993774" y="5612603"/>
                    <a:pt x="8985124" y="5618211"/>
                    <a:pt x="8976525" y="5623866"/>
                  </a:cubicBezTo>
                  <a:cubicBezTo>
                    <a:pt x="8959277" y="5635130"/>
                    <a:pt x="8941629" y="5646201"/>
                    <a:pt x="8924181" y="5656793"/>
                  </a:cubicBezTo>
                  <a:cubicBezTo>
                    <a:pt x="8854291" y="5699259"/>
                    <a:pt x="8784946" y="5736451"/>
                    <a:pt x="8717291" y="5771582"/>
                  </a:cubicBezTo>
                  <a:lnTo>
                    <a:pt x="8617129" y="5823105"/>
                  </a:lnTo>
                  <a:lnTo>
                    <a:pt x="8518207" y="5873671"/>
                  </a:lnTo>
                  <a:cubicBezTo>
                    <a:pt x="8391200" y="5939188"/>
                    <a:pt x="8267922" y="6009788"/>
                    <a:pt x="8150558" y="6086761"/>
                  </a:cubicBezTo>
                  <a:cubicBezTo>
                    <a:pt x="8091901" y="6125248"/>
                    <a:pt x="8034736" y="6165317"/>
                    <a:pt x="7979410" y="6207158"/>
                  </a:cubicBezTo>
                  <a:cubicBezTo>
                    <a:pt x="7965739" y="6217750"/>
                    <a:pt x="7951771" y="6228103"/>
                    <a:pt x="7938300" y="6238887"/>
                  </a:cubicBezTo>
                  <a:lnTo>
                    <a:pt x="7897936" y="6271286"/>
                  </a:lnTo>
                  <a:lnTo>
                    <a:pt x="7858367" y="6304357"/>
                  </a:lnTo>
                  <a:lnTo>
                    <a:pt x="7819048" y="6338770"/>
                  </a:lnTo>
                  <a:cubicBezTo>
                    <a:pt x="7804882" y="6351232"/>
                    <a:pt x="7792105" y="6362591"/>
                    <a:pt x="7778882" y="6374477"/>
                  </a:cubicBezTo>
                  <a:lnTo>
                    <a:pt x="7739563" y="6410328"/>
                  </a:lnTo>
                  <a:cubicBezTo>
                    <a:pt x="7713366" y="6434485"/>
                    <a:pt x="7687168" y="6459120"/>
                    <a:pt x="7660824" y="6484138"/>
                  </a:cubicBezTo>
                  <a:lnTo>
                    <a:pt x="7502302" y="6636360"/>
                  </a:lnTo>
                  <a:lnTo>
                    <a:pt x="7273394" y="6858000"/>
                  </a:lnTo>
                  <a:lnTo>
                    <a:pt x="6780690" y="6858000"/>
                  </a:lnTo>
                  <a:lnTo>
                    <a:pt x="6854939" y="6783597"/>
                  </a:lnTo>
                  <a:cubicBezTo>
                    <a:pt x="6880688" y="6757810"/>
                    <a:pt x="6906338" y="6732265"/>
                    <a:pt x="6932087" y="6705809"/>
                  </a:cubicBezTo>
                  <a:lnTo>
                    <a:pt x="7241130" y="6390965"/>
                  </a:lnTo>
                  <a:lnTo>
                    <a:pt x="7397564" y="6233087"/>
                  </a:lnTo>
                  <a:cubicBezTo>
                    <a:pt x="7424009" y="6206679"/>
                    <a:pt x="7450802" y="6180175"/>
                    <a:pt x="7478142" y="6153670"/>
                  </a:cubicBezTo>
                  <a:lnTo>
                    <a:pt x="7519600" y="6113937"/>
                  </a:lnTo>
                  <a:cubicBezTo>
                    <a:pt x="7533469" y="6100805"/>
                    <a:pt x="7547934" y="6087288"/>
                    <a:pt x="7561207" y="6075067"/>
                  </a:cubicBezTo>
                  <a:lnTo>
                    <a:pt x="7604204" y="6035526"/>
                  </a:lnTo>
                  <a:lnTo>
                    <a:pt x="7648644" y="5996416"/>
                  </a:lnTo>
                  <a:cubicBezTo>
                    <a:pt x="7663608" y="5983570"/>
                    <a:pt x="7678768" y="5971013"/>
                    <a:pt x="7693830" y="5958264"/>
                  </a:cubicBezTo>
                  <a:cubicBezTo>
                    <a:pt x="7708942" y="5945611"/>
                    <a:pt x="7724352" y="5933485"/>
                    <a:pt x="7739662" y="5921073"/>
                  </a:cubicBezTo>
                  <a:cubicBezTo>
                    <a:pt x="7801154" y="5872088"/>
                    <a:pt x="7864234" y="5825502"/>
                    <a:pt x="7928458" y="5781025"/>
                  </a:cubicBezTo>
                  <a:cubicBezTo>
                    <a:pt x="8057005" y="5692164"/>
                    <a:pt x="8190077" y="5611500"/>
                    <a:pt x="8325882" y="5537450"/>
                  </a:cubicBezTo>
                  <a:lnTo>
                    <a:pt x="8424555" y="5484106"/>
                  </a:lnTo>
                  <a:lnTo>
                    <a:pt x="8521737" y="5431289"/>
                  </a:lnTo>
                  <a:cubicBezTo>
                    <a:pt x="8585315" y="5396349"/>
                    <a:pt x="8646456" y="5361840"/>
                    <a:pt x="8702677" y="5325942"/>
                  </a:cubicBezTo>
                  <a:cubicBezTo>
                    <a:pt x="8716795" y="5316931"/>
                    <a:pt x="8730365" y="5308017"/>
                    <a:pt x="8743986" y="5298717"/>
                  </a:cubicBezTo>
                  <a:cubicBezTo>
                    <a:pt x="8750747" y="5294069"/>
                    <a:pt x="8757606" y="5289420"/>
                    <a:pt x="8764167" y="5284723"/>
                  </a:cubicBezTo>
                  <a:cubicBezTo>
                    <a:pt x="8770778" y="5280074"/>
                    <a:pt x="8777440" y="5275377"/>
                    <a:pt x="8783704" y="5270679"/>
                  </a:cubicBezTo>
                  <a:cubicBezTo>
                    <a:pt x="8809155" y="5251987"/>
                    <a:pt x="8833611" y="5232577"/>
                    <a:pt x="8856776" y="5212399"/>
                  </a:cubicBezTo>
                  <a:cubicBezTo>
                    <a:pt x="8903104" y="5172043"/>
                    <a:pt x="8944463" y="5128668"/>
                    <a:pt x="8979856" y="5082081"/>
                  </a:cubicBezTo>
                  <a:cubicBezTo>
                    <a:pt x="8988555" y="5070722"/>
                    <a:pt x="8997602" y="5057973"/>
                    <a:pt x="9006699" y="5044984"/>
                  </a:cubicBezTo>
                  <a:lnTo>
                    <a:pt x="9013509" y="5035254"/>
                  </a:lnTo>
                  <a:lnTo>
                    <a:pt x="9019773" y="5025812"/>
                  </a:lnTo>
                  <a:cubicBezTo>
                    <a:pt x="9023997" y="5019629"/>
                    <a:pt x="9028073" y="5013254"/>
                    <a:pt x="9032050" y="5006833"/>
                  </a:cubicBezTo>
                  <a:cubicBezTo>
                    <a:pt x="9048206" y="4981238"/>
                    <a:pt x="9063417" y="4954542"/>
                    <a:pt x="9077733" y="4926839"/>
                  </a:cubicBezTo>
                  <a:cubicBezTo>
                    <a:pt x="9106415" y="4871434"/>
                    <a:pt x="9131469" y="4812050"/>
                    <a:pt x="9154285" y="4750223"/>
                  </a:cubicBezTo>
                  <a:cubicBezTo>
                    <a:pt x="9176904" y="4688586"/>
                    <a:pt x="9196537" y="4625032"/>
                    <a:pt x="9213936" y="4559945"/>
                  </a:cubicBezTo>
                  <a:cubicBezTo>
                    <a:pt x="9222635" y="4527402"/>
                    <a:pt x="9230887" y="4494523"/>
                    <a:pt x="9238592" y="4461357"/>
                  </a:cubicBezTo>
                  <a:cubicBezTo>
                    <a:pt x="9242419" y="4444773"/>
                    <a:pt x="9246147" y="4428094"/>
                    <a:pt x="9249776" y="4411319"/>
                  </a:cubicBezTo>
                  <a:lnTo>
                    <a:pt x="9255046" y="4386299"/>
                  </a:lnTo>
                  <a:lnTo>
                    <a:pt x="9259718" y="4363342"/>
                  </a:lnTo>
                  <a:lnTo>
                    <a:pt x="9269959" y="4309566"/>
                  </a:lnTo>
                  <a:lnTo>
                    <a:pt x="9274233" y="4286176"/>
                  </a:lnTo>
                  <a:lnTo>
                    <a:pt x="9276022" y="4275489"/>
                  </a:lnTo>
                  <a:lnTo>
                    <a:pt x="9277861" y="4263506"/>
                  </a:lnTo>
                  <a:lnTo>
                    <a:pt x="9286014" y="4211696"/>
                  </a:lnTo>
                  <a:lnTo>
                    <a:pt x="9290092" y="4185767"/>
                  </a:lnTo>
                  <a:lnTo>
                    <a:pt x="9292128" y="4172826"/>
                  </a:lnTo>
                  <a:cubicBezTo>
                    <a:pt x="9292774" y="4168464"/>
                    <a:pt x="9293173" y="4164055"/>
                    <a:pt x="9293720" y="4159693"/>
                  </a:cubicBezTo>
                  <a:lnTo>
                    <a:pt x="9305650" y="4057941"/>
                  </a:lnTo>
                  <a:cubicBezTo>
                    <a:pt x="9306991" y="4045048"/>
                    <a:pt x="9308085" y="4029328"/>
                    <a:pt x="9309378" y="4010779"/>
                  </a:cubicBezTo>
                  <a:lnTo>
                    <a:pt x="9313454" y="3956428"/>
                  </a:lnTo>
                  <a:cubicBezTo>
                    <a:pt x="9318326" y="3889806"/>
                    <a:pt x="9320611" y="3821796"/>
                    <a:pt x="9320811" y="3753546"/>
                  </a:cubicBezTo>
                  <a:cubicBezTo>
                    <a:pt x="9320910" y="3719373"/>
                    <a:pt x="9320513" y="3685056"/>
                    <a:pt x="9319617" y="3650643"/>
                  </a:cubicBezTo>
                  <a:lnTo>
                    <a:pt x="9318176" y="3600030"/>
                  </a:lnTo>
                  <a:lnTo>
                    <a:pt x="9317778" y="3588096"/>
                  </a:lnTo>
                  <a:lnTo>
                    <a:pt x="9316983" y="3575107"/>
                  </a:lnTo>
                  <a:lnTo>
                    <a:pt x="9315443" y="3549130"/>
                  </a:lnTo>
                  <a:lnTo>
                    <a:pt x="9312311" y="3497176"/>
                  </a:lnTo>
                  <a:cubicBezTo>
                    <a:pt x="9311118" y="3479825"/>
                    <a:pt x="9309129" y="3462427"/>
                    <a:pt x="9307587" y="3445029"/>
                  </a:cubicBezTo>
                  <a:lnTo>
                    <a:pt x="9302618" y="3392835"/>
                  </a:lnTo>
                  <a:lnTo>
                    <a:pt x="9301574" y="3381476"/>
                  </a:lnTo>
                  <a:lnTo>
                    <a:pt x="9300430" y="3370740"/>
                  </a:lnTo>
                  <a:lnTo>
                    <a:pt x="9297547" y="3346966"/>
                  </a:lnTo>
                  <a:lnTo>
                    <a:pt x="9294017" y="3320030"/>
                  </a:lnTo>
                  <a:lnTo>
                    <a:pt x="9290439" y="3290410"/>
                  </a:lnTo>
                  <a:cubicBezTo>
                    <a:pt x="9288849" y="3275745"/>
                    <a:pt x="9286761" y="3260934"/>
                    <a:pt x="9284275" y="3244544"/>
                  </a:cubicBezTo>
                  <a:lnTo>
                    <a:pt x="9275974" y="3193116"/>
                  </a:lnTo>
                  <a:cubicBezTo>
                    <a:pt x="9273189" y="3176197"/>
                    <a:pt x="9270256" y="3159230"/>
                    <a:pt x="9267224" y="3142264"/>
                  </a:cubicBezTo>
                  <a:cubicBezTo>
                    <a:pt x="9255146" y="3074493"/>
                    <a:pt x="9240929" y="3007057"/>
                    <a:pt x="9225320" y="2939909"/>
                  </a:cubicBezTo>
                  <a:cubicBezTo>
                    <a:pt x="9217465" y="2906311"/>
                    <a:pt x="9209214" y="2872809"/>
                    <a:pt x="9200466" y="2839449"/>
                  </a:cubicBezTo>
                  <a:lnTo>
                    <a:pt x="9193953" y="2814958"/>
                  </a:lnTo>
                  <a:lnTo>
                    <a:pt x="9186993" y="2790276"/>
                  </a:lnTo>
                  <a:cubicBezTo>
                    <a:pt x="9182471" y="2773836"/>
                    <a:pt x="9177599" y="2757252"/>
                    <a:pt x="9172628" y="2740621"/>
                  </a:cubicBezTo>
                  <a:cubicBezTo>
                    <a:pt x="9133110" y="2607859"/>
                    <a:pt x="9087527" y="2476533"/>
                    <a:pt x="9035082" y="2347463"/>
                  </a:cubicBezTo>
                  <a:cubicBezTo>
                    <a:pt x="9008836" y="2282951"/>
                    <a:pt x="8981298" y="2218870"/>
                    <a:pt x="8952118" y="2155413"/>
                  </a:cubicBezTo>
                  <a:lnTo>
                    <a:pt x="8929948" y="2107915"/>
                  </a:lnTo>
                  <a:lnTo>
                    <a:pt x="8907429" y="2060753"/>
                  </a:lnTo>
                  <a:cubicBezTo>
                    <a:pt x="8892170" y="2029408"/>
                    <a:pt x="8876411" y="1997726"/>
                    <a:pt x="8860404" y="1966478"/>
                  </a:cubicBezTo>
                  <a:cubicBezTo>
                    <a:pt x="8828243" y="1903931"/>
                    <a:pt x="8795336" y="1841670"/>
                    <a:pt x="8760788" y="1780274"/>
                  </a:cubicBezTo>
                  <a:lnTo>
                    <a:pt x="8734740" y="1734311"/>
                  </a:lnTo>
                  <a:lnTo>
                    <a:pt x="8708046" y="1687963"/>
                  </a:lnTo>
                  <a:cubicBezTo>
                    <a:pt x="8690300" y="1657337"/>
                    <a:pt x="8672455" y="1627334"/>
                    <a:pt x="8654062" y="1597234"/>
                  </a:cubicBezTo>
                  <a:cubicBezTo>
                    <a:pt x="8617575" y="1536988"/>
                    <a:pt x="8579398" y="1477365"/>
                    <a:pt x="8540278" y="1418077"/>
                  </a:cubicBezTo>
                  <a:lnTo>
                    <a:pt x="8510701" y="1373695"/>
                  </a:lnTo>
                  <a:lnTo>
                    <a:pt x="8480676" y="1329457"/>
                  </a:lnTo>
                  <a:cubicBezTo>
                    <a:pt x="8460643" y="1300269"/>
                    <a:pt x="8440411" y="1271224"/>
                    <a:pt x="8419782" y="1242275"/>
                  </a:cubicBezTo>
                  <a:cubicBezTo>
                    <a:pt x="8378476" y="1184425"/>
                    <a:pt x="8335923" y="1127006"/>
                    <a:pt x="8292478" y="1069875"/>
                  </a:cubicBezTo>
                  <a:lnTo>
                    <a:pt x="8259620" y="1027123"/>
                  </a:lnTo>
                  <a:lnTo>
                    <a:pt x="8243416" y="1006130"/>
                  </a:lnTo>
                  <a:lnTo>
                    <a:pt x="8227110" y="985473"/>
                  </a:lnTo>
                  <a:cubicBezTo>
                    <a:pt x="8204890" y="957483"/>
                    <a:pt x="8182422" y="929684"/>
                    <a:pt x="8159604" y="902029"/>
                  </a:cubicBezTo>
                  <a:cubicBezTo>
                    <a:pt x="8114170" y="846671"/>
                    <a:pt x="8067494" y="792177"/>
                    <a:pt x="8020022" y="738209"/>
                  </a:cubicBezTo>
                  <a:lnTo>
                    <a:pt x="7984182" y="697901"/>
                  </a:lnTo>
                  <a:lnTo>
                    <a:pt x="7948043" y="657976"/>
                  </a:lnTo>
                  <a:cubicBezTo>
                    <a:pt x="7923636" y="631328"/>
                    <a:pt x="7899079" y="604823"/>
                    <a:pt x="7874324" y="578607"/>
                  </a:cubicBezTo>
                  <a:cubicBezTo>
                    <a:pt x="7824714" y="526221"/>
                    <a:pt x="7774608" y="474458"/>
                    <a:pt x="7723308" y="424085"/>
                  </a:cubicBezTo>
                  <a:cubicBezTo>
                    <a:pt x="7672157" y="373808"/>
                    <a:pt x="7619168" y="324153"/>
                    <a:pt x="7565532" y="275602"/>
                  </a:cubicBezTo>
                  <a:close/>
                  <a:moveTo>
                    <a:pt x="1832515" y="0"/>
                  </a:moveTo>
                  <a:lnTo>
                    <a:pt x="2158449" y="0"/>
                  </a:lnTo>
                  <a:lnTo>
                    <a:pt x="2108797" y="37845"/>
                  </a:lnTo>
                  <a:cubicBezTo>
                    <a:pt x="2052253" y="83168"/>
                    <a:pt x="1996914" y="129778"/>
                    <a:pt x="1942830" y="177587"/>
                  </a:cubicBezTo>
                  <a:cubicBezTo>
                    <a:pt x="1834563" y="273109"/>
                    <a:pt x="1731317" y="373472"/>
                    <a:pt x="1633191" y="477909"/>
                  </a:cubicBezTo>
                  <a:cubicBezTo>
                    <a:pt x="1240290" y="896038"/>
                    <a:pt x="927123" y="1375900"/>
                    <a:pt x="702686" y="1889935"/>
                  </a:cubicBezTo>
                  <a:cubicBezTo>
                    <a:pt x="646565" y="2018192"/>
                    <a:pt x="596210" y="2149182"/>
                    <a:pt x="551769" y="2281416"/>
                  </a:cubicBezTo>
                  <a:cubicBezTo>
                    <a:pt x="507429" y="2413700"/>
                    <a:pt x="469451" y="2547613"/>
                    <a:pt x="438383" y="2682772"/>
                  </a:cubicBezTo>
                  <a:cubicBezTo>
                    <a:pt x="423122" y="2750111"/>
                    <a:pt x="409203" y="2818553"/>
                    <a:pt x="397124" y="2887044"/>
                  </a:cubicBezTo>
                  <a:cubicBezTo>
                    <a:pt x="385144" y="2955581"/>
                    <a:pt x="374357" y="3024359"/>
                    <a:pt x="365658" y="3093424"/>
                  </a:cubicBezTo>
                  <a:cubicBezTo>
                    <a:pt x="347813" y="3231506"/>
                    <a:pt x="336727" y="3370260"/>
                    <a:pt x="332105" y="3509828"/>
                  </a:cubicBezTo>
                  <a:cubicBezTo>
                    <a:pt x="322311" y="3788822"/>
                    <a:pt x="339660" y="4068628"/>
                    <a:pt x="383653" y="4346327"/>
                  </a:cubicBezTo>
                  <a:cubicBezTo>
                    <a:pt x="394539" y="4415489"/>
                    <a:pt x="407464" y="4484267"/>
                    <a:pt x="422327" y="4552900"/>
                  </a:cubicBezTo>
                  <a:cubicBezTo>
                    <a:pt x="437041" y="4621534"/>
                    <a:pt x="453693" y="4689881"/>
                    <a:pt x="472184" y="4757939"/>
                  </a:cubicBezTo>
                  <a:cubicBezTo>
                    <a:pt x="490677" y="4825949"/>
                    <a:pt x="511007" y="4893673"/>
                    <a:pt x="533078" y="4960916"/>
                  </a:cubicBezTo>
                  <a:cubicBezTo>
                    <a:pt x="555249" y="5028208"/>
                    <a:pt x="578662" y="5095022"/>
                    <a:pt x="604710" y="5160875"/>
                  </a:cubicBezTo>
                  <a:cubicBezTo>
                    <a:pt x="707358" y="5425298"/>
                    <a:pt x="838443" y="5680902"/>
                    <a:pt x="996766" y="5920640"/>
                  </a:cubicBezTo>
                  <a:cubicBezTo>
                    <a:pt x="1154790" y="6160571"/>
                    <a:pt x="1340404" y="6384350"/>
                    <a:pt x="1549183" y="6586417"/>
                  </a:cubicBezTo>
                  <a:cubicBezTo>
                    <a:pt x="1601365" y="6636982"/>
                    <a:pt x="1654970" y="6686208"/>
                    <a:pt x="1709890" y="6734063"/>
                  </a:cubicBezTo>
                  <a:lnTo>
                    <a:pt x="1859761" y="6858000"/>
                  </a:lnTo>
                  <a:lnTo>
                    <a:pt x="1671798" y="6858000"/>
                  </a:lnTo>
                  <a:lnTo>
                    <a:pt x="1628044" y="6822717"/>
                  </a:lnTo>
                  <a:cubicBezTo>
                    <a:pt x="1570828" y="6774460"/>
                    <a:pt x="1514710" y="6724955"/>
                    <a:pt x="1459756" y="6674223"/>
                  </a:cubicBezTo>
                  <a:cubicBezTo>
                    <a:pt x="1019931" y="6268363"/>
                    <a:pt x="658296" y="5781216"/>
                    <a:pt x="402543" y="5241588"/>
                  </a:cubicBezTo>
                  <a:cubicBezTo>
                    <a:pt x="370231" y="5174103"/>
                    <a:pt x="340306" y="5105661"/>
                    <a:pt x="311923" y="5036741"/>
                  </a:cubicBezTo>
                  <a:cubicBezTo>
                    <a:pt x="283539" y="4967771"/>
                    <a:pt x="256895" y="4897986"/>
                    <a:pt x="232140" y="4827483"/>
                  </a:cubicBezTo>
                  <a:cubicBezTo>
                    <a:pt x="207334" y="4756981"/>
                    <a:pt x="184368" y="4685758"/>
                    <a:pt x="163392" y="4613913"/>
                  </a:cubicBezTo>
                  <a:cubicBezTo>
                    <a:pt x="142514" y="4542020"/>
                    <a:pt x="123624" y="4469360"/>
                    <a:pt x="106823" y="4396365"/>
                  </a:cubicBezTo>
                  <a:cubicBezTo>
                    <a:pt x="73120" y="4250902"/>
                    <a:pt x="47371" y="4103281"/>
                    <a:pt x="29326" y="3954702"/>
                  </a:cubicBezTo>
                  <a:cubicBezTo>
                    <a:pt x="20478" y="3880365"/>
                    <a:pt x="13320" y="3805789"/>
                    <a:pt x="8647" y="3730971"/>
                  </a:cubicBezTo>
                  <a:cubicBezTo>
                    <a:pt x="6311" y="3693587"/>
                    <a:pt x="4322" y="3656106"/>
                    <a:pt x="2880" y="3618674"/>
                  </a:cubicBezTo>
                  <a:cubicBezTo>
                    <a:pt x="1539" y="3581146"/>
                    <a:pt x="694" y="3543809"/>
                    <a:pt x="296" y="3506425"/>
                  </a:cubicBezTo>
                  <a:cubicBezTo>
                    <a:pt x="-1543" y="3356649"/>
                    <a:pt x="5217" y="3206200"/>
                    <a:pt x="20030" y="3056711"/>
                  </a:cubicBezTo>
                  <a:cubicBezTo>
                    <a:pt x="27686" y="2981942"/>
                    <a:pt x="36931" y="2907317"/>
                    <a:pt x="48664" y="2832980"/>
                  </a:cubicBezTo>
                  <a:cubicBezTo>
                    <a:pt x="60395" y="2758642"/>
                    <a:pt x="73716" y="2684784"/>
                    <a:pt x="89922" y="2610639"/>
                  </a:cubicBezTo>
                  <a:cubicBezTo>
                    <a:pt x="121736" y="2462826"/>
                    <a:pt x="162645" y="2317220"/>
                    <a:pt x="211163" y="2174343"/>
                  </a:cubicBezTo>
                  <a:cubicBezTo>
                    <a:pt x="259778" y="2031468"/>
                    <a:pt x="315601" y="1891517"/>
                    <a:pt x="379129" y="1754393"/>
                  </a:cubicBezTo>
                  <a:cubicBezTo>
                    <a:pt x="505540" y="1480433"/>
                    <a:pt x="660930" y="1219318"/>
                    <a:pt x="841424" y="976270"/>
                  </a:cubicBezTo>
                  <a:cubicBezTo>
                    <a:pt x="931498" y="854627"/>
                    <a:pt x="1028182" y="737777"/>
                    <a:pt x="1130234" y="625768"/>
                  </a:cubicBezTo>
                  <a:cubicBezTo>
                    <a:pt x="1232486" y="513855"/>
                    <a:pt x="1340157" y="407117"/>
                    <a:pt x="1452897" y="305748"/>
                  </a:cubicBezTo>
                  <a:cubicBezTo>
                    <a:pt x="1565736" y="204380"/>
                    <a:pt x="1683596" y="108665"/>
                    <a:pt x="1805682" y="18752"/>
                  </a:cubicBezTo>
                  <a:close/>
                </a:path>
              </a:pathLst>
            </a:custGeom>
            <a:gradFill>
              <a:gsLst>
                <a:gs pos="2000">
                  <a:schemeClr val="bg1">
                    <a:alpha val="10000"/>
                  </a:schemeClr>
                </a:gs>
                <a:gs pos="16000">
                  <a:schemeClr val="accent6">
                    <a:alpha val="2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Freeform: Shape 22">
              <a:extLst>
                <a:ext uri="{FF2B5EF4-FFF2-40B4-BE49-F238E27FC236}">
                  <a16:creationId xmlns:a16="http://schemas.microsoft.com/office/drawing/2014/main" id="{5A7FF51F-3820-41BE-8690-7E758ECFA7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08320" y="36937"/>
              <a:ext cx="9767847" cy="6858000"/>
            </a:xfrm>
            <a:custGeom>
              <a:avLst/>
              <a:gdLst>
                <a:gd name="connsiteX0" fmla="*/ 7151367 w 9767847"/>
                <a:gd name="connsiteY0" fmla="*/ 0 h 6858000"/>
                <a:gd name="connsiteX1" fmla="*/ 7881247 w 9767847"/>
                <a:gd name="connsiteY1" fmla="*/ 0 h 6858000"/>
                <a:gd name="connsiteX2" fmla="*/ 7990553 w 9767847"/>
                <a:gd name="connsiteY2" fmla="*/ 81317 h 6858000"/>
                <a:gd name="connsiteX3" fmla="*/ 9767847 w 9767847"/>
                <a:gd name="connsiteY3" fmla="*/ 3649031 h 6858000"/>
                <a:gd name="connsiteX4" fmla="*/ 8652597 w 9767847"/>
                <a:gd name="connsiteY4" fmla="*/ 6590005 h 6858000"/>
                <a:gd name="connsiteX5" fmla="*/ 8395306 w 9767847"/>
                <a:gd name="connsiteY5" fmla="*/ 6858000 h 6858000"/>
                <a:gd name="connsiteX6" fmla="*/ 6762603 w 9767847"/>
                <a:gd name="connsiteY6" fmla="*/ 6858000 h 6858000"/>
                <a:gd name="connsiteX7" fmla="*/ 6765962 w 9767847"/>
                <a:gd name="connsiteY7" fmla="*/ 6854844 h 6858000"/>
                <a:gd name="connsiteX8" fmla="*/ 6804586 w 9767847"/>
                <a:gd name="connsiteY8" fmla="*/ 6817103 h 6858000"/>
                <a:gd name="connsiteX9" fmla="*/ 6881735 w 9767847"/>
                <a:gd name="connsiteY9" fmla="*/ 6741197 h 6858000"/>
                <a:gd name="connsiteX10" fmla="*/ 6958883 w 9767847"/>
                <a:gd name="connsiteY10" fmla="*/ 6664822 h 6858000"/>
                <a:gd name="connsiteX11" fmla="*/ 7267925 w 9767847"/>
                <a:gd name="connsiteY11" fmla="*/ 6355694 h 6858000"/>
                <a:gd name="connsiteX12" fmla="*/ 7424360 w 9767847"/>
                <a:gd name="connsiteY12" fmla="*/ 6200685 h 6858000"/>
                <a:gd name="connsiteX13" fmla="*/ 7504938 w 9767847"/>
                <a:gd name="connsiteY13" fmla="*/ 6122708 h 6858000"/>
                <a:gd name="connsiteX14" fmla="*/ 7546396 w 9767847"/>
                <a:gd name="connsiteY14" fmla="*/ 6083697 h 6858000"/>
                <a:gd name="connsiteX15" fmla="*/ 7588002 w 9767847"/>
                <a:gd name="connsiteY15" fmla="*/ 6045532 h 6858000"/>
                <a:gd name="connsiteX16" fmla="*/ 7631000 w 9767847"/>
                <a:gd name="connsiteY16" fmla="*/ 6006709 h 6858000"/>
                <a:gd name="connsiteX17" fmla="*/ 7675440 w 9767847"/>
                <a:gd name="connsiteY17" fmla="*/ 5968309 h 6858000"/>
                <a:gd name="connsiteX18" fmla="*/ 7720626 w 9767847"/>
                <a:gd name="connsiteY18" fmla="*/ 5930851 h 6858000"/>
                <a:gd name="connsiteX19" fmla="*/ 7766458 w 9767847"/>
                <a:gd name="connsiteY19" fmla="*/ 5894334 h 6858000"/>
                <a:gd name="connsiteX20" fmla="*/ 7955254 w 9767847"/>
                <a:gd name="connsiteY20" fmla="*/ 5756828 h 6858000"/>
                <a:gd name="connsiteX21" fmla="*/ 8352678 w 9767847"/>
                <a:gd name="connsiteY21" fmla="*/ 5517630 h 6858000"/>
                <a:gd name="connsiteX22" fmla="*/ 8451350 w 9767847"/>
                <a:gd name="connsiteY22" fmla="*/ 5465254 h 6858000"/>
                <a:gd name="connsiteX23" fmla="*/ 8548532 w 9767847"/>
                <a:gd name="connsiteY23" fmla="*/ 5413395 h 6858000"/>
                <a:gd name="connsiteX24" fmla="*/ 8729473 w 9767847"/>
                <a:gd name="connsiteY24" fmla="*/ 5309961 h 6858000"/>
                <a:gd name="connsiteX25" fmla="*/ 8770781 w 9767847"/>
                <a:gd name="connsiteY25" fmla="*/ 5283232 h 6858000"/>
                <a:gd name="connsiteX26" fmla="*/ 8790964 w 9767847"/>
                <a:gd name="connsiteY26" fmla="*/ 5269492 h 6858000"/>
                <a:gd name="connsiteX27" fmla="*/ 8810499 w 9767847"/>
                <a:gd name="connsiteY27" fmla="*/ 5255703 h 6858000"/>
                <a:gd name="connsiteX28" fmla="*/ 8883571 w 9767847"/>
                <a:gd name="connsiteY28" fmla="*/ 5198479 h 6858000"/>
                <a:gd name="connsiteX29" fmla="*/ 9006651 w 9767847"/>
                <a:gd name="connsiteY29" fmla="*/ 5070527 h 6858000"/>
                <a:gd name="connsiteX30" fmla="*/ 9033494 w 9767847"/>
                <a:gd name="connsiteY30" fmla="*/ 5034105 h 6858000"/>
                <a:gd name="connsiteX31" fmla="*/ 9040305 w 9767847"/>
                <a:gd name="connsiteY31" fmla="*/ 5024551 h 6858000"/>
                <a:gd name="connsiteX32" fmla="*/ 9046568 w 9767847"/>
                <a:gd name="connsiteY32" fmla="*/ 5015281 h 6858000"/>
                <a:gd name="connsiteX33" fmla="*/ 9058846 w 9767847"/>
                <a:gd name="connsiteY33" fmla="*/ 4996645 h 6858000"/>
                <a:gd name="connsiteX34" fmla="*/ 9104529 w 9767847"/>
                <a:gd name="connsiteY34" fmla="*/ 4918105 h 6858000"/>
                <a:gd name="connsiteX35" fmla="*/ 9181081 w 9767847"/>
                <a:gd name="connsiteY35" fmla="*/ 4744694 h 6858000"/>
                <a:gd name="connsiteX36" fmla="*/ 9240731 w 9767847"/>
                <a:gd name="connsiteY36" fmla="*/ 4557872 h 6858000"/>
                <a:gd name="connsiteX37" fmla="*/ 9265388 w 9767847"/>
                <a:gd name="connsiteY37" fmla="*/ 4461073 h 6858000"/>
                <a:gd name="connsiteX38" fmla="*/ 9276571 w 9767847"/>
                <a:gd name="connsiteY38" fmla="*/ 4411943 h 6858000"/>
                <a:gd name="connsiteX39" fmla="*/ 9281841 w 9767847"/>
                <a:gd name="connsiteY39" fmla="*/ 4387379 h 6858000"/>
                <a:gd name="connsiteX40" fmla="*/ 9286513 w 9767847"/>
                <a:gd name="connsiteY40" fmla="*/ 4364838 h 6858000"/>
                <a:gd name="connsiteX41" fmla="*/ 9296754 w 9767847"/>
                <a:gd name="connsiteY41" fmla="*/ 4312038 h 6858000"/>
                <a:gd name="connsiteX42" fmla="*/ 9301029 w 9767847"/>
                <a:gd name="connsiteY42" fmla="*/ 4289074 h 6858000"/>
                <a:gd name="connsiteX43" fmla="*/ 9302818 w 9767847"/>
                <a:gd name="connsiteY43" fmla="*/ 4278581 h 6858000"/>
                <a:gd name="connsiteX44" fmla="*/ 9304658 w 9767847"/>
                <a:gd name="connsiteY44" fmla="*/ 4266816 h 6858000"/>
                <a:gd name="connsiteX45" fmla="*/ 9312810 w 9767847"/>
                <a:gd name="connsiteY45" fmla="*/ 4215945 h 6858000"/>
                <a:gd name="connsiteX46" fmla="*/ 9316887 w 9767847"/>
                <a:gd name="connsiteY46" fmla="*/ 4190486 h 6858000"/>
                <a:gd name="connsiteX47" fmla="*/ 9318923 w 9767847"/>
                <a:gd name="connsiteY47" fmla="*/ 4177780 h 6858000"/>
                <a:gd name="connsiteX48" fmla="*/ 9320515 w 9767847"/>
                <a:gd name="connsiteY48" fmla="*/ 4164886 h 6858000"/>
                <a:gd name="connsiteX49" fmla="*/ 9332445 w 9767847"/>
                <a:gd name="connsiteY49" fmla="*/ 4064981 h 6858000"/>
                <a:gd name="connsiteX50" fmla="*/ 9336173 w 9767847"/>
                <a:gd name="connsiteY50" fmla="*/ 4018676 h 6858000"/>
                <a:gd name="connsiteX51" fmla="*/ 9340199 w 9767847"/>
                <a:gd name="connsiteY51" fmla="*/ 3965171 h 6858000"/>
                <a:gd name="connsiteX52" fmla="*/ 9347557 w 9767847"/>
                <a:gd name="connsiteY52" fmla="*/ 3765972 h 6858000"/>
                <a:gd name="connsiteX53" fmla="*/ 9346364 w 9767847"/>
                <a:gd name="connsiteY53" fmla="*/ 3664938 h 6858000"/>
                <a:gd name="connsiteX54" fmla="*/ 9344921 w 9767847"/>
                <a:gd name="connsiteY54" fmla="*/ 3615243 h 6858000"/>
                <a:gd name="connsiteX55" fmla="*/ 9344524 w 9767847"/>
                <a:gd name="connsiteY55" fmla="*/ 3603526 h 6858000"/>
                <a:gd name="connsiteX56" fmla="*/ 9343728 w 9767847"/>
                <a:gd name="connsiteY56" fmla="*/ 3590774 h 6858000"/>
                <a:gd name="connsiteX57" fmla="*/ 9342188 w 9767847"/>
                <a:gd name="connsiteY57" fmla="*/ 3565268 h 6858000"/>
                <a:gd name="connsiteX58" fmla="*/ 9339056 w 9767847"/>
                <a:gd name="connsiteY58" fmla="*/ 3514256 h 6858000"/>
                <a:gd name="connsiteX59" fmla="*/ 9334334 w 9767847"/>
                <a:gd name="connsiteY59" fmla="*/ 3463057 h 6858000"/>
                <a:gd name="connsiteX60" fmla="*/ 9329363 w 9767847"/>
                <a:gd name="connsiteY60" fmla="*/ 3411810 h 6858000"/>
                <a:gd name="connsiteX61" fmla="*/ 9328319 w 9767847"/>
                <a:gd name="connsiteY61" fmla="*/ 3400657 h 6858000"/>
                <a:gd name="connsiteX62" fmla="*/ 9327177 w 9767847"/>
                <a:gd name="connsiteY62" fmla="*/ 3390116 h 6858000"/>
                <a:gd name="connsiteX63" fmla="*/ 9324293 w 9767847"/>
                <a:gd name="connsiteY63" fmla="*/ 3366774 h 6858000"/>
                <a:gd name="connsiteX64" fmla="*/ 9320763 w 9767847"/>
                <a:gd name="connsiteY64" fmla="*/ 3340329 h 6858000"/>
                <a:gd name="connsiteX65" fmla="*/ 9317184 w 9767847"/>
                <a:gd name="connsiteY65" fmla="*/ 3311245 h 6858000"/>
                <a:gd name="connsiteX66" fmla="*/ 9311021 w 9767847"/>
                <a:gd name="connsiteY66" fmla="*/ 3266211 h 6858000"/>
                <a:gd name="connsiteX67" fmla="*/ 9302719 w 9767847"/>
                <a:gd name="connsiteY67" fmla="*/ 3215717 h 6858000"/>
                <a:gd name="connsiteX68" fmla="*/ 9293970 w 9767847"/>
                <a:gd name="connsiteY68" fmla="*/ 3165789 h 6858000"/>
                <a:gd name="connsiteX69" fmla="*/ 9252065 w 9767847"/>
                <a:gd name="connsiteY69" fmla="*/ 2967107 h 6858000"/>
                <a:gd name="connsiteX70" fmla="*/ 9227211 w 9767847"/>
                <a:gd name="connsiteY70" fmla="*/ 2868473 h 6858000"/>
                <a:gd name="connsiteX71" fmla="*/ 9220699 w 9767847"/>
                <a:gd name="connsiteY71" fmla="*/ 2844426 h 6858000"/>
                <a:gd name="connsiteX72" fmla="*/ 9213740 w 9767847"/>
                <a:gd name="connsiteY72" fmla="*/ 2820191 h 6858000"/>
                <a:gd name="connsiteX73" fmla="*/ 9199374 w 9767847"/>
                <a:gd name="connsiteY73" fmla="*/ 2771438 h 6858000"/>
                <a:gd name="connsiteX74" fmla="*/ 9061829 w 9767847"/>
                <a:gd name="connsiteY74" fmla="*/ 2385418 h 6858000"/>
                <a:gd name="connsiteX75" fmla="*/ 8978865 w 9767847"/>
                <a:gd name="connsiteY75" fmla="*/ 2196855 h 6858000"/>
                <a:gd name="connsiteX76" fmla="*/ 8956694 w 9767847"/>
                <a:gd name="connsiteY76" fmla="*/ 2150219 h 6858000"/>
                <a:gd name="connsiteX77" fmla="*/ 8934176 w 9767847"/>
                <a:gd name="connsiteY77" fmla="*/ 2103914 h 6858000"/>
                <a:gd name="connsiteX78" fmla="*/ 8887151 w 9767847"/>
                <a:gd name="connsiteY78" fmla="*/ 2011350 h 6858000"/>
                <a:gd name="connsiteX79" fmla="*/ 8787533 w 9767847"/>
                <a:gd name="connsiteY79" fmla="*/ 1828527 h 6858000"/>
                <a:gd name="connsiteX80" fmla="*/ 8761485 w 9767847"/>
                <a:gd name="connsiteY80" fmla="*/ 1783398 h 6858000"/>
                <a:gd name="connsiteX81" fmla="*/ 8734791 w 9767847"/>
                <a:gd name="connsiteY81" fmla="*/ 1737893 h 6858000"/>
                <a:gd name="connsiteX82" fmla="*/ 8680808 w 9767847"/>
                <a:gd name="connsiteY82" fmla="*/ 1648812 h 6858000"/>
                <a:gd name="connsiteX83" fmla="*/ 8567024 w 9767847"/>
                <a:gd name="connsiteY83" fmla="*/ 1472906 h 6858000"/>
                <a:gd name="connsiteX84" fmla="*/ 8537446 w 9767847"/>
                <a:gd name="connsiteY84" fmla="*/ 1429330 h 6858000"/>
                <a:gd name="connsiteX85" fmla="*/ 8507423 w 9767847"/>
                <a:gd name="connsiteY85" fmla="*/ 1385896 h 6858000"/>
                <a:gd name="connsiteX86" fmla="*/ 8446529 w 9767847"/>
                <a:gd name="connsiteY86" fmla="*/ 1300295 h 6858000"/>
                <a:gd name="connsiteX87" fmla="*/ 8319224 w 9767847"/>
                <a:gd name="connsiteY87" fmla="*/ 1131026 h 6858000"/>
                <a:gd name="connsiteX88" fmla="*/ 8286366 w 9767847"/>
                <a:gd name="connsiteY88" fmla="*/ 1089050 h 6858000"/>
                <a:gd name="connsiteX89" fmla="*/ 8270161 w 9767847"/>
                <a:gd name="connsiteY89" fmla="*/ 1068439 h 6858000"/>
                <a:gd name="connsiteX90" fmla="*/ 8253856 w 9767847"/>
                <a:gd name="connsiteY90" fmla="*/ 1048156 h 6858000"/>
                <a:gd name="connsiteX91" fmla="*/ 8186352 w 9767847"/>
                <a:gd name="connsiteY91" fmla="*/ 966275 h 6858000"/>
                <a:gd name="connsiteX92" fmla="*/ 8046768 w 9767847"/>
                <a:gd name="connsiteY92" fmla="*/ 805429 h 6858000"/>
                <a:gd name="connsiteX93" fmla="*/ 8010927 w 9767847"/>
                <a:gd name="connsiteY93" fmla="*/ 765853 h 6858000"/>
                <a:gd name="connsiteX94" fmla="*/ 7974788 w 9767847"/>
                <a:gd name="connsiteY94" fmla="*/ 726653 h 6858000"/>
                <a:gd name="connsiteX95" fmla="*/ 7901070 w 9767847"/>
                <a:gd name="connsiteY95" fmla="*/ 648724 h 6858000"/>
                <a:gd name="connsiteX96" fmla="*/ 7750054 w 9767847"/>
                <a:gd name="connsiteY96" fmla="*/ 497008 h 6858000"/>
                <a:gd name="connsiteX97" fmla="*/ 7592277 w 9767847"/>
                <a:gd name="connsiteY97" fmla="*/ 351221 h 6858000"/>
                <a:gd name="connsiteX98" fmla="*/ 7257734 w 9767847"/>
                <a:gd name="connsiteY98" fmla="*/ 76964 h 6858000"/>
                <a:gd name="connsiteX99" fmla="*/ 1886601 w 9767847"/>
                <a:gd name="connsiteY99" fmla="*/ 0 h 6858000"/>
                <a:gd name="connsiteX100" fmla="*/ 2292926 w 9767847"/>
                <a:gd name="connsiteY100" fmla="*/ 0 h 6858000"/>
                <a:gd name="connsiteX101" fmla="*/ 2135542 w 9767847"/>
                <a:gd name="connsiteY101" fmla="*/ 117781 h 6858000"/>
                <a:gd name="connsiteX102" fmla="*/ 1969576 w 9767847"/>
                <a:gd name="connsiteY102" fmla="*/ 254986 h 6858000"/>
                <a:gd name="connsiteX103" fmla="*/ 1659938 w 9767847"/>
                <a:gd name="connsiteY103" fmla="*/ 549855 h 6858000"/>
                <a:gd name="connsiteX104" fmla="*/ 729383 w 9767847"/>
                <a:gd name="connsiteY104" fmla="*/ 1936480 h 6858000"/>
                <a:gd name="connsiteX105" fmla="*/ 578465 w 9767847"/>
                <a:gd name="connsiteY105" fmla="*/ 2320807 h 6858000"/>
                <a:gd name="connsiteX106" fmla="*/ 465080 w 9767847"/>
                <a:gd name="connsiteY106" fmla="*/ 2714875 h 6858000"/>
                <a:gd name="connsiteX107" fmla="*/ 423820 w 9767847"/>
                <a:gd name="connsiteY107" fmla="*/ 2915436 h 6858000"/>
                <a:gd name="connsiteX108" fmla="*/ 392355 w 9767847"/>
                <a:gd name="connsiteY108" fmla="*/ 3118071 h 6858000"/>
                <a:gd name="connsiteX109" fmla="*/ 358801 w 9767847"/>
                <a:gd name="connsiteY109" fmla="*/ 3526915 h 6858000"/>
                <a:gd name="connsiteX110" fmla="*/ 410350 w 9767847"/>
                <a:gd name="connsiteY110" fmla="*/ 4348226 h 6858000"/>
                <a:gd name="connsiteX111" fmla="*/ 449022 w 9767847"/>
                <a:gd name="connsiteY111" fmla="*/ 4551049 h 6858000"/>
                <a:gd name="connsiteX112" fmla="*/ 498882 w 9767847"/>
                <a:gd name="connsiteY112" fmla="*/ 4752365 h 6858000"/>
                <a:gd name="connsiteX113" fmla="*/ 559775 w 9767847"/>
                <a:gd name="connsiteY113" fmla="*/ 4951657 h 6858000"/>
                <a:gd name="connsiteX114" fmla="*/ 631406 w 9767847"/>
                <a:gd name="connsiteY114" fmla="*/ 5147986 h 6858000"/>
                <a:gd name="connsiteX115" fmla="*/ 1023461 w 9767847"/>
                <a:gd name="connsiteY115" fmla="*/ 5893957 h 6858000"/>
                <a:gd name="connsiteX116" fmla="*/ 1575880 w 9767847"/>
                <a:gd name="connsiteY116" fmla="*/ 6547646 h 6858000"/>
                <a:gd name="connsiteX117" fmla="*/ 1905228 w 9767847"/>
                <a:gd name="connsiteY117" fmla="*/ 6829468 h 6858000"/>
                <a:gd name="connsiteX118" fmla="*/ 1944230 w 9767847"/>
                <a:gd name="connsiteY118" fmla="*/ 6858000 h 6858000"/>
                <a:gd name="connsiteX119" fmla="*/ 1372541 w 9767847"/>
                <a:gd name="connsiteY119" fmla="*/ 6858000 h 6858000"/>
                <a:gd name="connsiteX120" fmla="*/ 1115251 w 9767847"/>
                <a:gd name="connsiteY120" fmla="*/ 6590005 h 6858000"/>
                <a:gd name="connsiteX121" fmla="*/ 0 w 9767847"/>
                <a:gd name="connsiteY121" fmla="*/ 3649031 h 6858000"/>
                <a:gd name="connsiteX122" fmla="*/ 1777294 w 9767847"/>
                <a:gd name="connsiteY122" fmla="*/ 8131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9767847" h="6858000">
                  <a:moveTo>
                    <a:pt x="7151367" y="0"/>
                  </a:moveTo>
                  <a:lnTo>
                    <a:pt x="7881247" y="0"/>
                  </a:lnTo>
                  <a:lnTo>
                    <a:pt x="7990553" y="81317"/>
                  </a:lnTo>
                  <a:cubicBezTo>
                    <a:pt x="9075991" y="929334"/>
                    <a:pt x="9767847" y="2212695"/>
                    <a:pt x="9767847" y="3649031"/>
                  </a:cubicBezTo>
                  <a:cubicBezTo>
                    <a:pt x="9767847" y="4766182"/>
                    <a:pt x="9349317" y="5790792"/>
                    <a:pt x="8652597" y="6590005"/>
                  </a:cubicBezTo>
                  <a:lnTo>
                    <a:pt x="8395306" y="6858000"/>
                  </a:lnTo>
                  <a:lnTo>
                    <a:pt x="6762603" y="6858000"/>
                  </a:lnTo>
                  <a:lnTo>
                    <a:pt x="6765962" y="6854844"/>
                  </a:lnTo>
                  <a:cubicBezTo>
                    <a:pt x="6779036" y="6842703"/>
                    <a:pt x="6791663" y="6829621"/>
                    <a:pt x="6804586" y="6817103"/>
                  </a:cubicBezTo>
                  <a:lnTo>
                    <a:pt x="6881735" y="6741197"/>
                  </a:lnTo>
                  <a:cubicBezTo>
                    <a:pt x="6907435" y="6715881"/>
                    <a:pt x="6933134" y="6690798"/>
                    <a:pt x="6958883" y="6664822"/>
                  </a:cubicBezTo>
                  <a:lnTo>
                    <a:pt x="7267925" y="6355694"/>
                  </a:lnTo>
                  <a:lnTo>
                    <a:pt x="7424360" y="6200685"/>
                  </a:lnTo>
                  <a:cubicBezTo>
                    <a:pt x="7450754" y="6174802"/>
                    <a:pt x="7477598" y="6148731"/>
                    <a:pt x="7504938" y="6122708"/>
                  </a:cubicBezTo>
                  <a:lnTo>
                    <a:pt x="7546396" y="6083697"/>
                  </a:lnTo>
                  <a:cubicBezTo>
                    <a:pt x="7560264" y="6070803"/>
                    <a:pt x="7574780" y="6057532"/>
                    <a:pt x="7588002" y="6045532"/>
                  </a:cubicBezTo>
                  <a:lnTo>
                    <a:pt x="7631000" y="6006709"/>
                  </a:lnTo>
                  <a:lnTo>
                    <a:pt x="7675440" y="5968309"/>
                  </a:lnTo>
                  <a:cubicBezTo>
                    <a:pt x="7690404" y="5955698"/>
                    <a:pt x="7705564" y="5943321"/>
                    <a:pt x="7720626" y="5930851"/>
                  </a:cubicBezTo>
                  <a:cubicBezTo>
                    <a:pt x="7735738" y="5918427"/>
                    <a:pt x="7751197" y="5906521"/>
                    <a:pt x="7766458" y="5894334"/>
                  </a:cubicBezTo>
                  <a:cubicBezTo>
                    <a:pt x="7827949" y="5846192"/>
                    <a:pt x="7890979" y="5800499"/>
                    <a:pt x="7955254" y="5756828"/>
                  </a:cubicBezTo>
                  <a:cubicBezTo>
                    <a:pt x="8083800" y="5669534"/>
                    <a:pt x="8216872" y="5590336"/>
                    <a:pt x="8352678" y="5517630"/>
                  </a:cubicBezTo>
                  <a:lnTo>
                    <a:pt x="8451350" y="5465254"/>
                  </a:lnTo>
                  <a:lnTo>
                    <a:pt x="8548532" y="5413395"/>
                  </a:lnTo>
                  <a:cubicBezTo>
                    <a:pt x="8612110" y="5379090"/>
                    <a:pt x="8673251" y="5345208"/>
                    <a:pt x="8729473" y="5309961"/>
                  </a:cubicBezTo>
                  <a:cubicBezTo>
                    <a:pt x="8743591" y="5301115"/>
                    <a:pt x="8757161" y="5292361"/>
                    <a:pt x="8770781" y="5283232"/>
                  </a:cubicBezTo>
                  <a:cubicBezTo>
                    <a:pt x="8777591" y="5278667"/>
                    <a:pt x="8784451" y="5274103"/>
                    <a:pt x="8790964" y="5269492"/>
                  </a:cubicBezTo>
                  <a:cubicBezTo>
                    <a:pt x="8797574" y="5264879"/>
                    <a:pt x="8804235" y="5260314"/>
                    <a:pt x="8810499" y="5255703"/>
                  </a:cubicBezTo>
                  <a:cubicBezTo>
                    <a:pt x="8835999" y="5237303"/>
                    <a:pt x="8860407" y="5218291"/>
                    <a:pt x="8883571" y="5198479"/>
                  </a:cubicBezTo>
                  <a:cubicBezTo>
                    <a:pt x="8929900" y="5158856"/>
                    <a:pt x="8971258" y="5116315"/>
                    <a:pt x="9006651" y="5070527"/>
                  </a:cubicBezTo>
                  <a:cubicBezTo>
                    <a:pt x="9015351" y="5059328"/>
                    <a:pt x="9024398" y="5046857"/>
                    <a:pt x="9033494" y="5034105"/>
                  </a:cubicBezTo>
                  <a:lnTo>
                    <a:pt x="9040305" y="5024551"/>
                  </a:lnTo>
                  <a:lnTo>
                    <a:pt x="9046568" y="5015281"/>
                  </a:lnTo>
                  <a:cubicBezTo>
                    <a:pt x="9050743" y="5009163"/>
                    <a:pt x="9054819" y="5002952"/>
                    <a:pt x="9058846" y="4996645"/>
                  </a:cubicBezTo>
                  <a:cubicBezTo>
                    <a:pt x="9075002" y="4971517"/>
                    <a:pt x="9090212" y="4945305"/>
                    <a:pt x="9104529" y="4918105"/>
                  </a:cubicBezTo>
                  <a:cubicBezTo>
                    <a:pt x="9133211" y="4863752"/>
                    <a:pt x="9158313" y="4805447"/>
                    <a:pt x="9181081" y="4744694"/>
                  </a:cubicBezTo>
                  <a:cubicBezTo>
                    <a:pt x="9203748" y="4684178"/>
                    <a:pt x="9223383" y="4621778"/>
                    <a:pt x="9240731" y="4557872"/>
                  </a:cubicBezTo>
                  <a:cubicBezTo>
                    <a:pt x="9249481" y="4525966"/>
                    <a:pt x="9257682" y="4493684"/>
                    <a:pt x="9265388" y="4461073"/>
                  </a:cubicBezTo>
                  <a:cubicBezTo>
                    <a:pt x="9269215" y="4444744"/>
                    <a:pt x="9272943" y="4428367"/>
                    <a:pt x="9276571" y="4411943"/>
                  </a:cubicBezTo>
                  <a:lnTo>
                    <a:pt x="9281841" y="4387379"/>
                  </a:lnTo>
                  <a:lnTo>
                    <a:pt x="9286513" y="4364838"/>
                  </a:lnTo>
                  <a:lnTo>
                    <a:pt x="9296754" y="4312038"/>
                  </a:lnTo>
                  <a:lnTo>
                    <a:pt x="9301029" y="4289074"/>
                  </a:lnTo>
                  <a:lnTo>
                    <a:pt x="9302818" y="4278581"/>
                  </a:lnTo>
                  <a:lnTo>
                    <a:pt x="9304658" y="4266816"/>
                  </a:lnTo>
                  <a:lnTo>
                    <a:pt x="9312810" y="4215945"/>
                  </a:lnTo>
                  <a:lnTo>
                    <a:pt x="9316887" y="4190486"/>
                  </a:lnTo>
                  <a:lnTo>
                    <a:pt x="9318923" y="4177780"/>
                  </a:lnTo>
                  <a:cubicBezTo>
                    <a:pt x="9319570" y="4173546"/>
                    <a:pt x="9319969" y="4169169"/>
                    <a:pt x="9320515" y="4164886"/>
                  </a:cubicBezTo>
                  <a:lnTo>
                    <a:pt x="9332445" y="4064981"/>
                  </a:lnTo>
                  <a:cubicBezTo>
                    <a:pt x="9333836" y="4052370"/>
                    <a:pt x="9334880" y="4036888"/>
                    <a:pt x="9336173" y="4018676"/>
                  </a:cubicBezTo>
                  <a:lnTo>
                    <a:pt x="9340199" y="3965171"/>
                  </a:lnTo>
                  <a:cubicBezTo>
                    <a:pt x="9345071" y="3899806"/>
                    <a:pt x="9347358" y="3832983"/>
                    <a:pt x="9347557" y="3765972"/>
                  </a:cubicBezTo>
                  <a:cubicBezTo>
                    <a:pt x="9347656" y="3732420"/>
                    <a:pt x="9347209" y="3698773"/>
                    <a:pt x="9346364" y="3664938"/>
                  </a:cubicBezTo>
                  <a:lnTo>
                    <a:pt x="9344921" y="3615243"/>
                  </a:lnTo>
                  <a:lnTo>
                    <a:pt x="9344524" y="3603526"/>
                  </a:lnTo>
                  <a:lnTo>
                    <a:pt x="9343728" y="3590774"/>
                  </a:lnTo>
                  <a:lnTo>
                    <a:pt x="9342188" y="3565268"/>
                  </a:lnTo>
                  <a:lnTo>
                    <a:pt x="9339056" y="3514256"/>
                  </a:lnTo>
                  <a:cubicBezTo>
                    <a:pt x="9337914" y="3497221"/>
                    <a:pt x="9335874" y="3480138"/>
                    <a:pt x="9334334" y="3463057"/>
                  </a:cubicBezTo>
                  <a:lnTo>
                    <a:pt x="9329363" y="3411810"/>
                  </a:lnTo>
                  <a:lnTo>
                    <a:pt x="9328319" y="3400657"/>
                  </a:lnTo>
                  <a:lnTo>
                    <a:pt x="9327177" y="3390116"/>
                  </a:lnTo>
                  <a:lnTo>
                    <a:pt x="9324293" y="3366774"/>
                  </a:lnTo>
                  <a:lnTo>
                    <a:pt x="9320763" y="3340329"/>
                  </a:lnTo>
                  <a:lnTo>
                    <a:pt x="9317184" y="3311245"/>
                  </a:lnTo>
                  <a:cubicBezTo>
                    <a:pt x="9315594" y="3296893"/>
                    <a:pt x="9313506" y="3282306"/>
                    <a:pt x="9311021" y="3266211"/>
                  </a:cubicBezTo>
                  <a:lnTo>
                    <a:pt x="9302719" y="3215717"/>
                  </a:lnTo>
                  <a:cubicBezTo>
                    <a:pt x="9299936" y="3199059"/>
                    <a:pt x="9297003" y="3182400"/>
                    <a:pt x="9293970" y="3165789"/>
                  </a:cubicBezTo>
                  <a:cubicBezTo>
                    <a:pt x="9281891" y="3099295"/>
                    <a:pt x="9267674" y="3033084"/>
                    <a:pt x="9252065" y="2967107"/>
                  </a:cubicBezTo>
                  <a:cubicBezTo>
                    <a:pt x="9244261" y="2934167"/>
                    <a:pt x="9235959" y="2901273"/>
                    <a:pt x="9227211" y="2868473"/>
                  </a:cubicBezTo>
                  <a:lnTo>
                    <a:pt x="9220699" y="2844426"/>
                  </a:lnTo>
                  <a:lnTo>
                    <a:pt x="9213740" y="2820191"/>
                  </a:lnTo>
                  <a:cubicBezTo>
                    <a:pt x="9209216" y="2804049"/>
                    <a:pt x="9204345" y="2787768"/>
                    <a:pt x="9199374" y="2771438"/>
                  </a:cubicBezTo>
                  <a:cubicBezTo>
                    <a:pt x="9159855" y="2641086"/>
                    <a:pt x="9114272" y="2512099"/>
                    <a:pt x="9061829" y="2385418"/>
                  </a:cubicBezTo>
                  <a:cubicBezTo>
                    <a:pt x="9035582" y="2322077"/>
                    <a:pt x="9008043" y="2259160"/>
                    <a:pt x="8978865" y="2196855"/>
                  </a:cubicBezTo>
                  <a:lnTo>
                    <a:pt x="8956694" y="2150219"/>
                  </a:lnTo>
                  <a:lnTo>
                    <a:pt x="8934176" y="2103914"/>
                  </a:lnTo>
                  <a:cubicBezTo>
                    <a:pt x="8918915" y="2073091"/>
                    <a:pt x="8903157" y="2042032"/>
                    <a:pt x="8887151" y="2011350"/>
                  </a:cubicBezTo>
                  <a:cubicBezTo>
                    <a:pt x="8854988" y="1949891"/>
                    <a:pt x="8822082" y="1888810"/>
                    <a:pt x="8787533" y="1828527"/>
                  </a:cubicBezTo>
                  <a:lnTo>
                    <a:pt x="8761485" y="1783398"/>
                  </a:lnTo>
                  <a:lnTo>
                    <a:pt x="8734791" y="1737893"/>
                  </a:lnTo>
                  <a:cubicBezTo>
                    <a:pt x="8717047" y="1707823"/>
                    <a:pt x="8699200" y="1678363"/>
                    <a:pt x="8680808" y="1648812"/>
                  </a:cubicBezTo>
                  <a:cubicBezTo>
                    <a:pt x="8644322" y="1589658"/>
                    <a:pt x="8606194" y="1531118"/>
                    <a:pt x="8567024" y="1472906"/>
                  </a:cubicBezTo>
                  <a:lnTo>
                    <a:pt x="8537446" y="1429330"/>
                  </a:lnTo>
                  <a:lnTo>
                    <a:pt x="8507423" y="1385896"/>
                  </a:lnTo>
                  <a:cubicBezTo>
                    <a:pt x="8487390" y="1357284"/>
                    <a:pt x="8467158" y="1328719"/>
                    <a:pt x="8446529" y="1300295"/>
                  </a:cubicBezTo>
                  <a:cubicBezTo>
                    <a:pt x="8405271" y="1243496"/>
                    <a:pt x="8362718" y="1187120"/>
                    <a:pt x="8319224" y="1131026"/>
                  </a:cubicBezTo>
                  <a:lnTo>
                    <a:pt x="8286366" y="1089050"/>
                  </a:lnTo>
                  <a:lnTo>
                    <a:pt x="8270161" y="1068439"/>
                  </a:lnTo>
                  <a:lnTo>
                    <a:pt x="8253856" y="1048156"/>
                  </a:lnTo>
                  <a:cubicBezTo>
                    <a:pt x="8231636" y="1020675"/>
                    <a:pt x="8209117" y="993381"/>
                    <a:pt x="8186352" y="966275"/>
                  </a:cubicBezTo>
                  <a:cubicBezTo>
                    <a:pt x="8140917" y="911922"/>
                    <a:pt x="8094240" y="858417"/>
                    <a:pt x="8046768" y="805429"/>
                  </a:cubicBezTo>
                  <a:lnTo>
                    <a:pt x="8010927" y="765853"/>
                  </a:lnTo>
                  <a:lnTo>
                    <a:pt x="7974788" y="726653"/>
                  </a:lnTo>
                  <a:cubicBezTo>
                    <a:pt x="7950382" y="700489"/>
                    <a:pt x="7925824" y="674465"/>
                    <a:pt x="7901070" y="648724"/>
                  </a:cubicBezTo>
                  <a:cubicBezTo>
                    <a:pt x="7851510" y="597289"/>
                    <a:pt x="7801404" y="546514"/>
                    <a:pt x="7750054" y="497008"/>
                  </a:cubicBezTo>
                  <a:cubicBezTo>
                    <a:pt x="7698902" y="447644"/>
                    <a:pt x="7645913" y="398938"/>
                    <a:pt x="7592277" y="351221"/>
                  </a:cubicBezTo>
                  <a:cubicBezTo>
                    <a:pt x="7484856" y="255786"/>
                    <a:pt x="7373308" y="164304"/>
                    <a:pt x="7257734" y="76964"/>
                  </a:cubicBezTo>
                  <a:close/>
                  <a:moveTo>
                    <a:pt x="1886601" y="0"/>
                  </a:moveTo>
                  <a:lnTo>
                    <a:pt x="2292926" y="0"/>
                  </a:lnTo>
                  <a:lnTo>
                    <a:pt x="2135542" y="117781"/>
                  </a:lnTo>
                  <a:cubicBezTo>
                    <a:pt x="2078998" y="162280"/>
                    <a:pt x="2023659" y="208045"/>
                    <a:pt x="1969576" y="254986"/>
                  </a:cubicBezTo>
                  <a:cubicBezTo>
                    <a:pt x="1861309" y="348820"/>
                    <a:pt x="1758064" y="447314"/>
                    <a:pt x="1659938" y="549855"/>
                  </a:cubicBezTo>
                  <a:cubicBezTo>
                    <a:pt x="1266987" y="960346"/>
                    <a:pt x="953820" y="1431495"/>
                    <a:pt x="729383" y="1936480"/>
                  </a:cubicBezTo>
                  <a:cubicBezTo>
                    <a:pt x="673260" y="2062362"/>
                    <a:pt x="622855" y="2190972"/>
                    <a:pt x="578465" y="2320807"/>
                  </a:cubicBezTo>
                  <a:cubicBezTo>
                    <a:pt x="534125" y="2450687"/>
                    <a:pt x="496147" y="2582216"/>
                    <a:pt x="465080" y="2714875"/>
                  </a:cubicBezTo>
                  <a:cubicBezTo>
                    <a:pt x="449769" y="2780991"/>
                    <a:pt x="435850" y="2848191"/>
                    <a:pt x="423820" y="2915436"/>
                  </a:cubicBezTo>
                  <a:cubicBezTo>
                    <a:pt x="411840" y="2982731"/>
                    <a:pt x="401054" y="3050260"/>
                    <a:pt x="392355" y="3118071"/>
                  </a:cubicBezTo>
                  <a:cubicBezTo>
                    <a:pt x="374509" y="3253646"/>
                    <a:pt x="363424" y="3389880"/>
                    <a:pt x="358801" y="3526915"/>
                  </a:cubicBezTo>
                  <a:cubicBezTo>
                    <a:pt x="349009" y="3800843"/>
                    <a:pt x="366357" y="4075570"/>
                    <a:pt x="410350" y="4348226"/>
                  </a:cubicBezTo>
                  <a:cubicBezTo>
                    <a:pt x="421286" y="4416132"/>
                    <a:pt x="434209" y="4483660"/>
                    <a:pt x="449022" y="4551049"/>
                  </a:cubicBezTo>
                  <a:cubicBezTo>
                    <a:pt x="463737" y="4618436"/>
                    <a:pt x="480389" y="4685588"/>
                    <a:pt x="498882" y="4752365"/>
                  </a:cubicBezTo>
                  <a:cubicBezTo>
                    <a:pt x="517373" y="4819141"/>
                    <a:pt x="537704" y="4885635"/>
                    <a:pt x="559775" y="4951657"/>
                  </a:cubicBezTo>
                  <a:cubicBezTo>
                    <a:pt x="581946" y="5017775"/>
                    <a:pt x="605358" y="5083375"/>
                    <a:pt x="631406" y="5147986"/>
                  </a:cubicBezTo>
                  <a:cubicBezTo>
                    <a:pt x="734055" y="5407608"/>
                    <a:pt x="865188" y="5658570"/>
                    <a:pt x="1023461" y="5893957"/>
                  </a:cubicBezTo>
                  <a:cubicBezTo>
                    <a:pt x="1181487" y="6129578"/>
                    <a:pt x="1367051" y="6349247"/>
                    <a:pt x="1575880" y="6547646"/>
                  </a:cubicBezTo>
                  <a:cubicBezTo>
                    <a:pt x="1680269" y="6646916"/>
                    <a:pt x="1790338" y="6740939"/>
                    <a:pt x="1905228" y="6829468"/>
                  </a:cubicBezTo>
                  <a:lnTo>
                    <a:pt x="1944230" y="6858000"/>
                  </a:lnTo>
                  <a:lnTo>
                    <a:pt x="1372541" y="6858000"/>
                  </a:lnTo>
                  <a:lnTo>
                    <a:pt x="1115251" y="6590005"/>
                  </a:lnTo>
                  <a:cubicBezTo>
                    <a:pt x="418530" y="5790792"/>
                    <a:pt x="0" y="4766182"/>
                    <a:pt x="0" y="3649031"/>
                  </a:cubicBezTo>
                  <a:cubicBezTo>
                    <a:pt x="0" y="2212695"/>
                    <a:pt x="691856" y="929334"/>
                    <a:pt x="1777294" y="81317"/>
                  </a:cubicBezTo>
                  <a:close/>
                </a:path>
              </a:pathLst>
            </a:custGeom>
            <a:gradFill>
              <a:gsLst>
                <a:gs pos="813">
                  <a:schemeClr val="bg1">
                    <a:alpha val="41000"/>
                  </a:schemeClr>
                </a:gs>
                <a:gs pos="20000">
                  <a:schemeClr val="accent5">
                    <a:lumMod val="85000"/>
                    <a:alpha val="56000"/>
                  </a:schemeClr>
                </a:gs>
                <a:gs pos="44000">
                  <a:schemeClr val="accent6">
                    <a:lumMod val="40000"/>
                    <a:lumOff val="60000"/>
                    <a:alpha val="57000"/>
                  </a:schemeClr>
                </a:gs>
                <a:gs pos="100000">
                  <a:schemeClr val="bg1">
                    <a:alpha val="59000"/>
                  </a:schemeClr>
                </a:gs>
                <a:gs pos="74000">
                  <a:schemeClr val="accent1">
                    <a:lumMod val="91000"/>
                    <a:lumOff val="9000"/>
                    <a:alpha val="34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4" name="Freeform: Shape 23">
              <a:extLst>
                <a:ext uri="{FF2B5EF4-FFF2-40B4-BE49-F238E27FC236}">
                  <a16:creationId xmlns:a16="http://schemas.microsoft.com/office/drawing/2014/main" id="{85EAD889-EA4D-485F-BA9C-F6473A4329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03402" y="36937"/>
              <a:ext cx="9767847" cy="6858000"/>
            </a:xfrm>
            <a:custGeom>
              <a:avLst/>
              <a:gdLst>
                <a:gd name="connsiteX0" fmla="*/ 7145704 w 9767847"/>
                <a:gd name="connsiteY0" fmla="*/ 0 h 6858000"/>
                <a:gd name="connsiteX1" fmla="*/ 7875738 w 9767847"/>
                <a:gd name="connsiteY1" fmla="*/ 0 h 6858000"/>
                <a:gd name="connsiteX2" fmla="*/ 7990553 w 9767847"/>
                <a:gd name="connsiteY2" fmla="*/ 85415 h 6858000"/>
                <a:gd name="connsiteX3" fmla="*/ 9767847 w 9767847"/>
                <a:gd name="connsiteY3" fmla="*/ 3653129 h 6858000"/>
                <a:gd name="connsiteX4" fmla="*/ 8652597 w 9767847"/>
                <a:gd name="connsiteY4" fmla="*/ 6594103 h 6858000"/>
                <a:gd name="connsiteX5" fmla="*/ 8399240 w 9767847"/>
                <a:gd name="connsiteY5" fmla="*/ 6858000 h 6858000"/>
                <a:gd name="connsiteX6" fmla="*/ 6766926 w 9767847"/>
                <a:gd name="connsiteY6" fmla="*/ 6858000 h 6858000"/>
                <a:gd name="connsiteX7" fmla="*/ 6804586 w 9767847"/>
                <a:gd name="connsiteY7" fmla="*/ 6821201 h 6858000"/>
                <a:gd name="connsiteX8" fmla="*/ 6881735 w 9767847"/>
                <a:gd name="connsiteY8" fmla="*/ 6745295 h 6858000"/>
                <a:gd name="connsiteX9" fmla="*/ 6958883 w 9767847"/>
                <a:gd name="connsiteY9" fmla="*/ 6668920 h 6858000"/>
                <a:gd name="connsiteX10" fmla="*/ 7267925 w 9767847"/>
                <a:gd name="connsiteY10" fmla="*/ 6359792 h 6858000"/>
                <a:gd name="connsiteX11" fmla="*/ 7424360 w 9767847"/>
                <a:gd name="connsiteY11" fmla="*/ 6204783 h 6858000"/>
                <a:gd name="connsiteX12" fmla="*/ 7504938 w 9767847"/>
                <a:gd name="connsiteY12" fmla="*/ 6126806 h 6858000"/>
                <a:gd name="connsiteX13" fmla="*/ 7546396 w 9767847"/>
                <a:gd name="connsiteY13" fmla="*/ 6087795 h 6858000"/>
                <a:gd name="connsiteX14" fmla="*/ 7588002 w 9767847"/>
                <a:gd name="connsiteY14" fmla="*/ 6049630 h 6858000"/>
                <a:gd name="connsiteX15" fmla="*/ 7631000 w 9767847"/>
                <a:gd name="connsiteY15" fmla="*/ 6010807 h 6858000"/>
                <a:gd name="connsiteX16" fmla="*/ 7675440 w 9767847"/>
                <a:gd name="connsiteY16" fmla="*/ 5972407 h 6858000"/>
                <a:gd name="connsiteX17" fmla="*/ 7720626 w 9767847"/>
                <a:gd name="connsiteY17" fmla="*/ 5934949 h 6858000"/>
                <a:gd name="connsiteX18" fmla="*/ 7766458 w 9767847"/>
                <a:gd name="connsiteY18" fmla="*/ 5898432 h 6858000"/>
                <a:gd name="connsiteX19" fmla="*/ 7955254 w 9767847"/>
                <a:gd name="connsiteY19" fmla="*/ 5760926 h 6858000"/>
                <a:gd name="connsiteX20" fmla="*/ 8352678 w 9767847"/>
                <a:gd name="connsiteY20" fmla="*/ 5521728 h 6858000"/>
                <a:gd name="connsiteX21" fmla="*/ 8451350 w 9767847"/>
                <a:gd name="connsiteY21" fmla="*/ 5469352 h 6858000"/>
                <a:gd name="connsiteX22" fmla="*/ 8548532 w 9767847"/>
                <a:gd name="connsiteY22" fmla="*/ 5417493 h 6858000"/>
                <a:gd name="connsiteX23" fmla="*/ 8729473 w 9767847"/>
                <a:gd name="connsiteY23" fmla="*/ 5314059 h 6858000"/>
                <a:gd name="connsiteX24" fmla="*/ 8770781 w 9767847"/>
                <a:gd name="connsiteY24" fmla="*/ 5287330 h 6858000"/>
                <a:gd name="connsiteX25" fmla="*/ 8790964 w 9767847"/>
                <a:gd name="connsiteY25" fmla="*/ 5273590 h 6858000"/>
                <a:gd name="connsiteX26" fmla="*/ 8810499 w 9767847"/>
                <a:gd name="connsiteY26" fmla="*/ 5259801 h 6858000"/>
                <a:gd name="connsiteX27" fmla="*/ 8883571 w 9767847"/>
                <a:gd name="connsiteY27" fmla="*/ 5202577 h 6858000"/>
                <a:gd name="connsiteX28" fmla="*/ 9006651 w 9767847"/>
                <a:gd name="connsiteY28" fmla="*/ 5074625 h 6858000"/>
                <a:gd name="connsiteX29" fmla="*/ 9033494 w 9767847"/>
                <a:gd name="connsiteY29" fmla="*/ 5038203 h 6858000"/>
                <a:gd name="connsiteX30" fmla="*/ 9040305 w 9767847"/>
                <a:gd name="connsiteY30" fmla="*/ 5028649 h 6858000"/>
                <a:gd name="connsiteX31" fmla="*/ 9046568 w 9767847"/>
                <a:gd name="connsiteY31" fmla="*/ 5019379 h 6858000"/>
                <a:gd name="connsiteX32" fmla="*/ 9058846 w 9767847"/>
                <a:gd name="connsiteY32" fmla="*/ 5000743 h 6858000"/>
                <a:gd name="connsiteX33" fmla="*/ 9104529 w 9767847"/>
                <a:gd name="connsiteY33" fmla="*/ 4922203 h 6858000"/>
                <a:gd name="connsiteX34" fmla="*/ 9181081 w 9767847"/>
                <a:gd name="connsiteY34" fmla="*/ 4748792 h 6858000"/>
                <a:gd name="connsiteX35" fmla="*/ 9240731 w 9767847"/>
                <a:gd name="connsiteY35" fmla="*/ 4561970 h 6858000"/>
                <a:gd name="connsiteX36" fmla="*/ 9265388 w 9767847"/>
                <a:gd name="connsiteY36" fmla="*/ 4465171 h 6858000"/>
                <a:gd name="connsiteX37" fmla="*/ 9276571 w 9767847"/>
                <a:gd name="connsiteY37" fmla="*/ 4416041 h 6858000"/>
                <a:gd name="connsiteX38" fmla="*/ 9281841 w 9767847"/>
                <a:gd name="connsiteY38" fmla="*/ 4391477 h 6858000"/>
                <a:gd name="connsiteX39" fmla="*/ 9286513 w 9767847"/>
                <a:gd name="connsiteY39" fmla="*/ 4368936 h 6858000"/>
                <a:gd name="connsiteX40" fmla="*/ 9296754 w 9767847"/>
                <a:gd name="connsiteY40" fmla="*/ 4316136 h 6858000"/>
                <a:gd name="connsiteX41" fmla="*/ 9301029 w 9767847"/>
                <a:gd name="connsiteY41" fmla="*/ 4293172 h 6858000"/>
                <a:gd name="connsiteX42" fmla="*/ 9302818 w 9767847"/>
                <a:gd name="connsiteY42" fmla="*/ 4282679 h 6858000"/>
                <a:gd name="connsiteX43" fmla="*/ 9304658 w 9767847"/>
                <a:gd name="connsiteY43" fmla="*/ 4270914 h 6858000"/>
                <a:gd name="connsiteX44" fmla="*/ 9312810 w 9767847"/>
                <a:gd name="connsiteY44" fmla="*/ 4220043 h 6858000"/>
                <a:gd name="connsiteX45" fmla="*/ 9316887 w 9767847"/>
                <a:gd name="connsiteY45" fmla="*/ 4194584 h 6858000"/>
                <a:gd name="connsiteX46" fmla="*/ 9318923 w 9767847"/>
                <a:gd name="connsiteY46" fmla="*/ 4181878 h 6858000"/>
                <a:gd name="connsiteX47" fmla="*/ 9320515 w 9767847"/>
                <a:gd name="connsiteY47" fmla="*/ 4168984 h 6858000"/>
                <a:gd name="connsiteX48" fmla="*/ 9332445 w 9767847"/>
                <a:gd name="connsiteY48" fmla="*/ 4069079 h 6858000"/>
                <a:gd name="connsiteX49" fmla="*/ 9336173 w 9767847"/>
                <a:gd name="connsiteY49" fmla="*/ 4022774 h 6858000"/>
                <a:gd name="connsiteX50" fmla="*/ 9340199 w 9767847"/>
                <a:gd name="connsiteY50" fmla="*/ 3969269 h 6858000"/>
                <a:gd name="connsiteX51" fmla="*/ 9347557 w 9767847"/>
                <a:gd name="connsiteY51" fmla="*/ 3770070 h 6858000"/>
                <a:gd name="connsiteX52" fmla="*/ 9346364 w 9767847"/>
                <a:gd name="connsiteY52" fmla="*/ 3669036 h 6858000"/>
                <a:gd name="connsiteX53" fmla="*/ 9344921 w 9767847"/>
                <a:gd name="connsiteY53" fmla="*/ 3619341 h 6858000"/>
                <a:gd name="connsiteX54" fmla="*/ 9344524 w 9767847"/>
                <a:gd name="connsiteY54" fmla="*/ 3607624 h 6858000"/>
                <a:gd name="connsiteX55" fmla="*/ 9343728 w 9767847"/>
                <a:gd name="connsiteY55" fmla="*/ 3594872 h 6858000"/>
                <a:gd name="connsiteX56" fmla="*/ 9342188 w 9767847"/>
                <a:gd name="connsiteY56" fmla="*/ 3569366 h 6858000"/>
                <a:gd name="connsiteX57" fmla="*/ 9339056 w 9767847"/>
                <a:gd name="connsiteY57" fmla="*/ 3518354 h 6858000"/>
                <a:gd name="connsiteX58" fmla="*/ 9334334 w 9767847"/>
                <a:gd name="connsiteY58" fmla="*/ 3467155 h 6858000"/>
                <a:gd name="connsiteX59" fmla="*/ 9329363 w 9767847"/>
                <a:gd name="connsiteY59" fmla="*/ 3415908 h 6858000"/>
                <a:gd name="connsiteX60" fmla="*/ 9328319 w 9767847"/>
                <a:gd name="connsiteY60" fmla="*/ 3404755 h 6858000"/>
                <a:gd name="connsiteX61" fmla="*/ 9327177 w 9767847"/>
                <a:gd name="connsiteY61" fmla="*/ 3394214 h 6858000"/>
                <a:gd name="connsiteX62" fmla="*/ 9324293 w 9767847"/>
                <a:gd name="connsiteY62" fmla="*/ 3370872 h 6858000"/>
                <a:gd name="connsiteX63" fmla="*/ 9320763 w 9767847"/>
                <a:gd name="connsiteY63" fmla="*/ 3344427 h 6858000"/>
                <a:gd name="connsiteX64" fmla="*/ 9317184 w 9767847"/>
                <a:gd name="connsiteY64" fmla="*/ 3315343 h 6858000"/>
                <a:gd name="connsiteX65" fmla="*/ 9311021 w 9767847"/>
                <a:gd name="connsiteY65" fmla="*/ 3270309 h 6858000"/>
                <a:gd name="connsiteX66" fmla="*/ 9302719 w 9767847"/>
                <a:gd name="connsiteY66" fmla="*/ 3219815 h 6858000"/>
                <a:gd name="connsiteX67" fmla="*/ 9293970 w 9767847"/>
                <a:gd name="connsiteY67" fmla="*/ 3169887 h 6858000"/>
                <a:gd name="connsiteX68" fmla="*/ 9252065 w 9767847"/>
                <a:gd name="connsiteY68" fmla="*/ 2971205 h 6858000"/>
                <a:gd name="connsiteX69" fmla="*/ 9227211 w 9767847"/>
                <a:gd name="connsiteY69" fmla="*/ 2872571 h 6858000"/>
                <a:gd name="connsiteX70" fmla="*/ 9220699 w 9767847"/>
                <a:gd name="connsiteY70" fmla="*/ 2848524 h 6858000"/>
                <a:gd name="connsiteX71" fmla="*/ 9213740 w 9767847"/>
                <a:gd name="connsiteY71" fmla="*/ 2824289 h 6858000"/>
                <a:gd name="connsiteX72" fmla="*/ 9199374 w 9767847"/>
                <a:gd name="connsiteY72" fmla="*/ 2775536 h 6858000"/>
                <a:gd name="connsiteX73" fmla="*/ 9061829 w 9767847"/>
                <a:gd name="connsiteY73" fmla="*/ 2389515 h 6858000"/>
                <a:gd name="connsiteX74" fmla="*/ 8978865 w 9767847"/>
                <a:gd name="connsiteY74" fmla="*/ 2200953 h 6858000"/>
                <a:gd name="connsiteX75" fmla="*/ 8956694 w 9767847"/>
                <a:gd name="connsiteY75" fmla="*/ 2154317 h 6858000"/>
                <a:gd name="connsiteX76" fmla="*/ 8934176 w 9767847"/>
                <a:gd name="connsiteY76" fmla="*/ 2108012 h 6858000"/>
                <a:gd name="connsiteX77" fmla="*/ 8887151 w 9767847"/>
                <a:gd name="connsiteY77" fmla="*/ 2015448 h 6858000"/>
                <a:gd name="connsiteX78" fmla="*/ 8787533 w 9767847"/>
                <a:gd name="connsiteY78" fmla="*/ 1832625 h 6858000"/>
                <a:gd name="connsiteX79" fmla="*/ 8761485 w 9767847"/>
                <a:gd name="connsiteY79" fmla="*/ 1787496 h 6858000"/>
                <a:gd name="connsiteX80" fmla="*/ 8734791 w 9767847"/>
                <a:gd name="connsiteY80" fmla="*/ 1741991 h 6858000"/>
                <a:gd name="connsiteX81" fmla="*/ 8680808 w 9767847"/>
                <a:gd name="connsiteY81" fmla="*/ 1652910 h 6858000"/>
                <a:gd name="connsiteX82" fmla="*/ 8567024 w 9767847"/>
                <a:gd name="connsiteY82" fmla="*/ 1477004 h 6858000"/>
                <a:gd name="connsiteX83" fmla="*/ 8537446 w 9767847"/>
                <a:gd name="connsiteY83" fmla="*/ 1433428 h 6858000"/>
                <a:gd name="connsiteX84" fmla="*/ 8507423 w 9767847"/>
                <a:gd name="connsiteY84" fmla="*/ 1389994 h 6858000"/>
                <a:gd name="connsiteX85" fmla="*/ 8446529 w 9767847"/>
                <a:gd name="connsiteY85" fmla="*/ 1304393 h 6858000"/>
                <a:gd name="connsiteX86" fmla="*/ 8319224 w 9767847"/>
                <a:gd name="connsiteY86" fmla="*/ 1135124 h 6858000"/>
                <a:gd name="connsiteX87" fmla="*/ 8286366 w 9767847"/>
                <a:gd name="connsiteY87" fmla="*/ 1093148 h 6858000"/>
                <a:gd name="connsiteX88" fmla="*/ 8270161 w 9767847"/>
                <a:gd name="connsiteY88" fmla="*/ 1072538 h 6858000"/>
                <a:gd name="connsiteX89" fmla="*/ 8253856 w 9767847"/>
                <a:gd name="connsiteY89" fmla="*/ 1052254 h 6858000"/>
                <a:gd name="connsiteX90" fmla="*/ 8186352 w 9767847"/>
                <a:gd name="connsiteY90" fmla="*/ 970373 h 6858000"/>
                <a:gd name="connsiteX91" fmla="*/ 8046768 w 9767847"/>
                <a:gd name="connsiteY91" fmla="*/ 809527 h 6858000"/>
                <a:gd name="connsiteX92" fmla="*/ 8010927 w 9767847"/>
                <a:gd name="connsiteY92" fmla="*/ 769951 h 6858000"/>
                <a:gd name="connsiteX93" fmla="*/ 7974788 w 9767847"/>
                <a:gd name="connsiteY93" fmla="*/ 730751 h 6858000"/>
                <a:gd name="connsiteX94" fmla="*/ 7901070 w 9767847"/>
                <a:gd name="connsiteY94" fmla="*/ 652823 h 6858000"/>
                <a:gd name="connsiteX95" fmla="*/ 7750054 w 9767847"/>
                <a:gd name="connsiteY95" fmla="*/ 501106 h 6858000"/>
                <a:gd name="connsiteX96" fmla="*/ 7592277 w 9767847"/>
                <a:gd name="connsiteY96" fmla="*/ 355319 h 6858000"/>
                <a:gd name="connsiteX97" fmla="*/ 7257734 w 9767847"/>
                <a:gd name="connsiteY97" fmla="*/ 81062 h 6858000"/>
                <a:gd name="connsiteX98" fmla="*/ 1892109 w 9767847"/>
                <a:gd name="connsiteY98" fmla="*/ 0 h 6858000"/>
                <a:gd name="connsiteX99" fmla="*/ 2298402 w 9767847"/>
                <a:gd name="connsiteY99" fmla="*/ 0 h 6858000"/>
                <a:gd name="connsiteX100" fmla="*/ 2135542 w 9767847"/>
                <a:gd name="connsiteY100" fmla="*/ 121879 h 6858000"/>
                <a:gd name="connsiteX101" fmla="*/ 1969576 w 9767847"/>
                <a:gd name="connsiteY101" fmla="*/ 259084 h 6858000"/>
                <a:gd name="connsiteX102" fmla="*/ 1659938 w 9767847"/>
                <a:gd name="connsiteY102" fmla="*/ 553953 h 6858000"/>
                <a:gd name="connsiteX103" fmla="*/ 729383 w 9767847"/>
                <a:gd name="connsiteY103" fmla="*/ 1940578 h 6858000"/>
                <a:gd name="connsiteX104" fmla="*/ 578465 w 9767847"/>
                <a:gd name="connsiteY104" fmla="*/ 2324905 h 6858000"/>
                <a:gd name="connsiteX105" fmla="*/ 465080 w 9767847"/>
                <a:gd name="connsiteY105" fmla="*/ 2718973 h 6858000"/>
                <a:gd name="connsiteX106" fmla="*/ 423820 w 9767847"/>
                <a:gd name="connsiteY106" fmla="*/ 2919535 h 6858000"/>
                <a:gd name="connsiteX107" fmla="*/ 392355 w 9767847"/>
                <a:gd name="connsiteY107" fmla="*/ 3122169 h 6858000"/>
                <a:gd name="connsiteX108" fmla="*/ 358801 w 9767847"/>
                <a:gd name="connsiteY108" fmla="*/ 3531013 h 6858000"/>
                <a:gd name="connsiteX109" fmla="*/ 410350 w 9767847"/>
                <a:gd name="connsiteY109" fmla="*/ 4352324 h 6858000"/>
                <a:gd name="connsiteX110" fmla="*/ 449022 w 9767847"/>
                <a:gd name="connsiteY110" fmla="*/ 4555147 h 6858000"/>
                <a:gd name="connsiteX111" fmla="*/ 498882 w 9767847"/>
                <a:gd name="connsiteY111" fmla="*/ 4756463 h 6858000"/>
                <a:gd name="connsiteX112" fmla="*/ 559775 w 9767847"/>
                <a:gd name="connsiteY112" fmla="*/ 4955755 h 6858000"/>
                <a:gd name="connsiteX113" fmla="*/ 631406 w 9767847"/>
                <a:gd name="connsiteY113" fmla="*/ 5152084 h 6858000"/>
                <a:gd name="connsiteX114" fmla="*/ 1023461 w 9767847"/>
                <a:gd name="connsiteY114" fmla="*/ 5898055 h 6858000"/>
                <a:gd name="connsiteX115" fmla="*/ 1575880 w 9767847"/>
                <a:gd name="connsiteY115" fmla="*/ 6551744 h 6858000"/>
                <a:gd name="connsiteX116" fmla="*/ 1905228 w 9767847"/>
                <a:gd name="connsiteY116" fmla="*/ 6833566 h 6858000"/>
                <a:gd name="connsiteX117" fmla="*/ 1938629 w 9767847"/>
                <a:gd name="connsiteY117" fmla="*/ 6858000 h 6858000"/>
                <a:gd name="connsiteX118" fmla="*/ 1368607 w 9767847"/>
                <a:gd name="connsiteY118" fmla="*/ 6858000 h 6858000"/>
                <a:gd name="connsiteX119" fmla="*/ 1115251 w 9767847"/>
                <a:gd name="connsiteY119" fmla="*/ 6594103 h 6858000"/>
                <a:gd name="connsiteX120" fmla="*/ 0 w 9767847"/>
                <a:gd name="connsiteY120" fmla="*/ 3653129 h 6858000"/>
                <a:gd name="connsiteX121" fmla="*/ 1777294 w 9767847"/>
                <a:gd name="connsiteY121" fmla="*/ 8541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Lst>
              <a:rect l="l" t="t" r="r" b="b"/>
              <a:pathLst>
                <a:path w="9767847" h="6858000">
                  <a:moveTo>
                    <a:pt x="7145704" y="0"/>
                  </a:moveTo>
                  <a:lnTo>
                    <a:pt x="7875738" y="0"/>
                  </a:lnTo>
                  <a:lnTo>
                    <a:pt x="7990553" y="85415"/>
                  </a:lnTo>
                  <a:cubicBezTo>
                    <a:pt x="9075991" y="933432"/>
                    <a:pt x="9767847" y="2216793"/>
                    <a:pt x="9767847" y="3653129"/>
                  </a:cubicBezTo>
                  <a:cubicBezTo>
                    <a:pt x="9767847" y="4770280"/>
                    <a:pt x="9349317" y="5794890"/>
                    <a:pt x="8652597" y="6594103"/>
                  </a:cubicBezTo>
                  <a:lnTo>
                    <a:pt x="8399240" y="6858000"/>
                  </a:lnTo>
                  <a:lnTo>
                    <a:pt x="6766926" y="6858000"/>
                  </a:lnTo>
                  <a:lnTo>
                    <a:pt x="6804586" y="6821201"/>
                  </a:lnTo>
                  <a:lnTo>
                    <a:pt x="6881735" y="6745295"/>
                  </a:lnTo>
                  <a:cubicBezTo>
                    <a:pt x="6907435" y="6719979"/>
                    <a:pt x="6933134" y="6694896"/>
                    <a:pt x="6958883" y="6668920"/>
                  </a:cubicBezTo>
                  <a:lnTo>
                    <a:pt x="7267925" y="6359792"/>
                  </a:lnTo>
                  <a:lnTo>
                    <a:pt x="7424360" y="6204783"/>
                  </a:lnTo>
                  <a:cubicBezTo>
                    <a:pt x="7450754" y="6178900"/>
                    <a:pt x="7477598" y="6152829"/>
                    <a:pt x="7504938" y="6126806"/>
                  </a:cubicBezTo>
                  <a:lnTo>
                    <a:pt x="7546396" y="6087795"/>
                  </a:lnTo>
                  <a:cubicBezTo>
                    <a:pt x="7560264" y="6074901"/>
                    <a:pt x="7574780" y="6061630"/>
                    <a:pt x="7588002" y="6049630"/>
                  </a:cubicBezTo>
                  <a:lnTo>
                    <a:pt x="7631000" y="6010807"/>
                  </a:lnTo>
                  <a:lnTo>
                    <a:pt x="7675440" y="5972407"/>
                  </a:lnTo>
                  <a:cubicBezTo>
                    <a:pt x="7690404" y="5959796"/>
                    <a:pt x="7705564" y="5947419"/>
                    <a:pt x="7720626" y="5934949"/>
                  </a:cubicBezTo>
                  <a:cubicBezTo>
                    <a:pt x="7735738" y="5922525"/>
                    <a:pt x="7751197" y="5910619"/>
                    <a:pt x="7766458" y="5898432"/>
                  </a:cubicBezTo>
                  <a:cubicBezTo>
                    <a:pt x="7827949" y="5850290"/>
                    <a:pt x="7890979" y="5804597"/>
                    <a:pt x="7955254" y="5760926"/>
                  </a:cubicBezTo>
                  <a:cubicBezTo>
                    <a:pt x="8083800" y="5673632"/>
                    <a:pt x="8216872" y="5594434"/>
                    <a:pt x="8352678" y="5521728"/>
                  </a:cubicBezTo>
                  <a:lnTo>
                    <a:pt x="8451350" y="5469352"/>
                  </a:lnTo>
                  <a:lnTo>
                    <a:pt x="8548532" y="5417493"/>
                  </a:lnTo>
                  <a:cubicBezTo>
                    <a:pt x="8612110" y="5383188"/>
                    <a:pt x="8673251" y="5349306"/>
                    <a:pt x="8729473" y="5314059"/>
                  </a:cubicBezTo>
                  <a:cubicBezTo>
                    <a:pt x="8743591" y="5305213"/>
                    <a:pt x="8757161" y="5296459"/>
                    <a:pt x="8770781" y="5287330"/>
                  </a:cubicBezTo>
                  <a:cubicBezTo>
                    <a:pt x="8777591" y="5282765"/>
                    <a:pt x="8784451" y="5278201"/>
                    <a:pt x="8790964" y="5273590"/>
                  </a:cubicBezTo>
                  <a:cubicBezTo>
                    <a:pt x="8797574" y="5268977"/>
                    <a:pt x="8804235" y="5264412"/>
                    <a:pt x="8810499" y="5259801"/>
                  </a:cubicBezTo>
                  <a:cubicBezTo>
                    <a:pt x="8835999" y="5241401"/>
                    <a:pt x="8860407" y="5222389"/>
                    <a:pt x="8883571" y="5202577"/>
                  </a:cubicBezTo>
                  <a:cubicBezTo>
                    <a:pt x="8929900" y="5162954"/>
                    <a:pt x="8971258" y="5120413"/>
                    <a:pt x="9006651" y="5074625"/>
                  </a:cubicBezTo>
                  <a:cubicBezTo>
                    <a:pt x="9015351" y="5063426"/>
                    <a:pt x="9024398" y="5050955"/>
                    <a:pt x="9033494" y="5038203"/>
                  </a:cubicBezTo>
                  <a:lnTo>
                    <a:pt x="9040305" y="5028649"/>
                  </a:lnTo>
                  <a:lnTo>
                    <a:pt x="9046568" y="5019379"/>
                  </a:lnTo>
                  <a:cubicBezTo>
                    <a:pt x="9050743" y="5013261"/>
                    <a:pt x="9054819" y="5007050"/>
                    <a:pt x="9058846" y="5000743"/>
                  </a:cubicBezTo>
                  <a:cubicBezTo>
                    <a:pt x="9075002" y="4975615"/>
                    <a:pt x="9090212" y="4949403"/>
                    <a:pt x="9104529" y="4922203"/>
                  </a:cubicBezTo>
                  <a:cubicBezTo>
                    <a:pt x="9133211" y="4867850"/>
                    <a:pt x="9158313" y="4809545"/>
                    <a:pt x="9181081" y="4748792"/>
                  </a:cubicBezTo>
                  <a:cubicBezTo>
                    <a:pt x="9203748" y="4688276"/>
                    <a:pt x="9223383" y="4625876"/>
                    <a:pt x="9240731" y="4561970"/>
                  </a:cubicBezTo>
                  <a:cubicBezTo>
                    <a:pt x="9249481" y="4530064"/>
                    <a:pt x="9257682" y="4497782"/>
                    <a:pt x="9265388" y="4465171"/>
                  </a:cubicBezTo>
                  <a:cubicBezTo>
                    <a:pt x="9269215" y="4448842"/>
                    <a:pt x="9272943" y="4432465"/>
                    <a:pt x="9276571" y="4416041"/>
                  </a:cubicBezTo>
                  <a:lnTo>
                    <a:pt x="9281841" y="4391477"/>
                  </a:lnTo>
                  <a:lnTo>
                    <a:pt x="9286513" y="4368936"/>
                  </a:lnTo>
                  <a:lnTo>
                    <a:pt x="9296754" y="4316136"/>
                  </a:lnTo>
                  <a:lnTo>
                    <a:pt x="9301029" y="4293172"/>
                  </a:lnTo>
                  <a:lnTo>
                    <a:pt x="9302818" y="4282679"/>
                  </a:lnTo>
                  <a:lnTo>
                    <a:pt x="9304658" y="4270914"/>
                  </a:lnTo>
                  <a:lnTo>
                    <a:pt x="9312810" y="4220043"/>
                  </a:lnTo>
                  <a:lnTo>
                    <a:pt x="9316887" y="4194584"/>
                  </a:lnTo>
                  <a:lnTo>
                    <a:pt x="9318923" y="4181878"/>
                  </a:lnTo>
                  <a:cubicBezTo>
                    <a:pt x="9319570" y="4177644"/>
                    <a:pt x="9319969" y="4173267"/>
                    <a:pt x="9320515" y="4168984"/>
                  </a:cubicBezTo>
                  <a:lnTo>
                    <a:pt x="9332445" y="4069079"/>
                  </a:lnTo>
                  <a:cubicBezTo>
                    <a:pt x="9333836" y="4056468"/>
                    <a:pt x="9334880" y="4040986"/>
                    <a:pt x="9336173" y="4022774"/>
                  </a:cubicBezTo>
                  <a:lnTo>
                    <a:pt x="9340199" y="3969269"/>
                  </a:lnTo>
                  <a:cubicBezTo>
                    <a:pt x="9345071" y="3903904"/>
                    <a:pt x="9347358" y="3837081"/>
                    <a:pt x="9347557" y="3770070"/>
                  </a:cubicBezTo>
                  <a:cubicBezTo>
                    <a:pt x="9347656" y="3736518"/>
                    <a:pt x="9347209" y="3702871"/>
                    <a:pt x="9346364" y="3669036"/>
                  </a:cubicBezTo>
                  <a:lnTo>
                    <a:pt x="9344921" y="3619341"/>
                  </a:lnTo>
                  <a:lnTo>
                    <a:pt x="9344524" y="3607624"/>
                  </a:lnTo>
                  <a:lnTo>
                    <a:pt x="9343728" y="3594872"/>
                  </a:lnTo>
                  <a:lnTo>
                    <a:pt x="9342188" y="3569366"/>
                  </a:lnTo>
                  <a:lnTo>
                    <a:pt x="9339056" y="3518354"/>
                  </a:lnTo>
                  <a:cubicBezTo>
                    <a:pt x="9337914" y="3501319"/>
                    <a:pt x="9335874" y="3484236"/>
                    <a:pt x="9334334" y="3467155"/>
                  </a:cubicBezTo>
                  <a:lnTo>
                    <a:pt x="9329363" y="3415908"/>
                  </a:lnTo>
                  <a:lnTo>
                    <a:pt x="9328319" y="3404755"/>
                  </a:lnTo>
                  <a:lnTo>
                    <a:pt x="9327177" y="3394214"/>
                  </a:lnTo>
                  <a:lnTo>
                    <a:pt x="9324293" y="3370872"/>
                  </a:lnTo>
                  <a:lnTo>
                    <a:pt x="9320763" y="3344427"/>
                  </a:lnTo>
                  <a:lnTo>
                    <a:pt x="9317184" y="3315343"/>
                  </a:lnTo>
                  <a:cubicBezTo>
                    <a:pt x="9315594" y="3300991"/>
                    <a:pt x="9313506" y="3286404"/>
                    <a:pt x="9311021" y="3270309"/>
                  </a:cubicBezTo>
                  <a:lnTo>
                    <a:pt x="9302719" y="3219815"/>
                  </a:lnTo>
                  <a:cubicBezTo>
                    <a:pt x="9299936" y="3203157"/>
                    <a:pt x="9297003" y="3186498"/>
                    <a:pt x="9293970" y="3169887"/>
                  </a:cubicBezTo>
                  <a:cubicBezTo>
                    <a:pt x="9281891" y="3103393"/>
                    <a:pt x="9267674" y="3037182"/>
                    <a:pt x="9252065" y="2971205"/>
                  </a:cubicBezTo>
                  <a:cubicBezTo>
                    <a:pt x="9244261" y="2938265"/>
                    <a:pt x="9235959" y="2905371"/>
                    <a:pt x="9227211" y="2872571"/>
                  </a:cubicBezTo>
                  <a:lnTo>
                    <a:pt x="9220699" y="2848524"/>
                  </a:lnTo>
                  <a:lnTo>
                    <a:pt x="9213740" y="2824289"/>
                  </a:lnTo>
                  <a:cubicBezTo>
                    <a:pt x="9209216" y="2808147"/>
                    <a:pt x="9204345" y="2791866"/>
                    <a:pt x="9199374" y="2775536"/>
                  </a:cubicBezTo>
                  <a:cubicBezTo>
                    <a:pt x="9159855" y="2645184"/>
                    <a:pt x="9114272" y="2516197"/>
                    <a:pt x="9061829" y="2389515"/>
                  </a:cubicBezTo>
                  <a:cubicBezTo>
                    <a:pt x="9035582" y="2326175"/>
                    <a:pt x="9008043" y="2263258"/>
                    <a:pt x="8978865" y="2200953"/>
                  </a:cubicBezTo>
                  <a:lnTo>
                    <a:pt x="8956694" y="2154317"/>
                  </a:lnTo>
                  <a:lnTo>
                    <a:pt x="8934176" y="2108012"/>
                  </a:lnTo>
                  <a:cubicBezTo>
                    <a:pt x="8918915" y="2077189"/>
                    <a:pt x="8903157" y="2046130"/>
                    <a:pt x="8887151" y="2015448"/>
                  </a:cubicBezTo>
                  <a:cubicBezTo>
                    <a:pt x="8854988" y="1953989"/>
                    <a:pt x="8822082" y="1892908"/>
                    <a:pt x="8787533" y="1832625"/>
                  </a:cubicBezTo>
                  <a:lnTo>
                    <a:pt x="8761485" y="1787496"/>
                  </a:lnTo>
                  <a:lnTo>
                    <a:pt x="8734791" y="1741991"/>
                  </a:lnTo>
                  <a:cubicBezTo>
                    <a:pt x="8717047" y="1711921"/>
                    <a:pt x="8699200" y="1682461"/>
                    <a:pt x="8680808" y="1652910"/>
                  </a:cubicBezTo>
                  <a:cubicBezTo>
                    <a:pt x="8644322" y="1593756"/>
                    <a:pt x="8606194" y="1535216"/>
                    <a:pt x="8567024" y="1477004"/>
                  </a:cubicBezTo>
                  <a:lnTo>
                    <a:pt x="8537446" y="1433428"/>
                  </a:lnTo>
                  <a:lnTo>
                    <a:pt x="8507423" y="1389994"/>
                  </a:lnTo>
                  <a:cubicBezTo>
                    <a:pt x="8487390" y="1361382"/>
                    <a:pt x="8467158" y="1332817"/>
                    <a:pt x="8446529" y="1304393"/>
                  </a:cubicBezTo>
                  <a:cubicBezTo>
                    <a:pt x="8405271" y="1247595"/>
                    <a:pt x="8362718" y="1191218"/>
                    <a:pt x="8319224" y="1135124"/>
                  </a:cubicBezTo>
                  <a:lnTo>
                    <a:pt x="8286366" y="1093148"/>
                  </a:lnTo>
                  <a:lnTo>
                    <a:pt x="8270161" y="1072538"/>
                  </a:lnTo>
                  <a:lnTo>
                    <a:pt x="8253856" y="1052254"/>
                  </a:lnTo>
                  <a:cubicBezTo>
                    <a:pt x="8231636" y="1024773"/>
                    <a:pt x="8209117" y="997479"/>
                    <a:pt x="8186352" y="970373"/>
                  </a:cubicBezTo>
                  <a:cubicBezTo>
                    <a:pt x="8140917" y="916020"/>
                    <a:pt x="8094240" y="862515"/>
                    <a:pt x="8046768" y="809527"/>
                  </a:cubicBezTo>
                  <a:lnTo>
                    <a:pt x="8010927" y="769951"/>
                  </a:lnTo>
                  <a:lnTo>
                    <a:pt x="7974788" y="730751"/>
                  </a:lnTo>
                  <a:cubicBezTo>
                    <a:pt x="7950382" y="704587"/>
                    <a:pt x="7925824" y="678563"/>
                    <a:pt x="7901070" y="652823"/>
                  </a:cubicBezTo>
                  <a:cubicBezTo>
                    <a:pt x="7851510" y="601387"/>
                    <a:pt x="7801404" y="550612"/>
                    <a:pt x="7750054" y="501106"/>
                  </a:cubicBezTo>
                  <a:cubicBezTo>
                    <a:pt x="7698902" y="451742"/>
                    <a:pt x="7645913" y="403036"/>
                    <a:pt x="7592277" y="355319"/>
                  </a:cubicBezTo>
                  <a:cubicBezTo>
                    <a:pt x="7484856" y="259884"/>
                    <a:pt x="7373308" y="168402"/>
                    <a:pt x="7257734" y="81062"/>
                  </a:cubicBezTo>
                  <a:close/>
                  <a:moveTo>
                    <a:pt x="1892109" y="0"/>
                  </a:moveTo>
                  <a:lnTo>
                    <a:pt x="2298402" y="0"/>
                  </a:lnTo>
                  <a:lnTo>
                    <a:pt x="2135542" y="121879"/>
                  </a:lnTo>
                  <a:cubicBezTo>
                    <a:pt x="2078998" y="166378"/>
                    <a:pt x="2023659" y="212143"/>
                    <a:pt x="1969576" y="259084"/>
                  </a:cubicBezTo>
                  <a:cubicBezTo>
                    <a:pt x="1861309" y="352918"/>
                    <a:pt x="1758064" y="451412"/>
                    <a:pt x="1659938" y="553953"/>
                  </a:cubicBezTo>
                  <a:cubicBezTo>
                    <a:pt x="1266987" y="964444"/>
                    <a:pt x="953820" y="1435593"/>
                    <a:pt x="729383" y="1940578"/>
                  </a:cubicBezTo>
                  <a:cubicBezTo>
                    <a:pt x="673260" y="2066459"/>
                    <a:pt x="622855" y="2195070"/>
                    <a:pt x="578465" y="2324905"/>
                  </a:cubicBezTo>
                  <a:cubicBezTo>
                    <a:pt x="534125" y="2454785"/>
                    <a:pt x="496147" y="2586314"/>
                    <a:pt x="465080" y="2718973"/>
                  </a:cubicBezTo>
                  <a:cubicBezTo>
                    <a:pt x="449769" y="2785089"/>
                    <a:pt x="435850" y="2852289"/>
                    <a:pt x="423820" y="2919535"/>
                  </a:cubicBezTo>
                  <a:cubicBezTo>
                    <a:pt x="411840" y="2986829"/>
                    <a:pt x="401054" y="3054358"/>
                    <a:pt x="392355" y="3122169"/>
                  </a:cubicBezTo>
                  <a:cubicBezTo>
                    <a:pt x="374509" y="3257744"/>
                    <a:pt x="363424" y="3393978"/>
                    <a:pt x="358801" y="3531013"/>
                  </a:cubicBezTo>
                  <a:cubicBezTo>
                    <a:pt x="349009" y="3804941"/>
                    <a:pt x="366357" y="4079668"/>
                    <a:pt x="410350" y="4352324"/>
                  </a:cubicBezTo>
                  <a:cubicBezTo>
                    <a:pt x="421286" y="4420230"/>
                    <a:pt x="434209" y="4487758"/>
                    <a:pt x="449022" y="4555147"/>
                  </a:cubicBezTo>
                  <a:cubicBezTo>
                    <a:pt x="463737" y="4622534"/>
                    <a:pt x="480389" y="4689686"/>
                    <a:pt x="498882" y="4756463"/>
                  </a:cubicBezTo>
                  <a:cubicBezTo>
                    <a:pt x="517373" y="4823239"/>
                    <a:pt x="537704" y="4889733"/>
                    <a:pt x="559775" y="4955755"/>
                  </a:cubicBezTo>
                  <a:cubicBezTo>
                    <a:pt x="581946" y="5021873"/>
                    <a:pt x="605358" y="5087473"/>
                    <a:pt x="631406" y="5152084"/>
                  </a:cubicBezTo>
                  <a:cubicBezTo>
                    <a:pt x="734055" y="5411706"/>
                    <a:pt x="865188" y="5662668"/>
                    <a:pt x="1023461" y="5898055"/>
                  </a:cubicBezTo>
                  <a:cubicBezTo>
                    <a:pt x="1181487" y="6133676"/>
                    <a:pt x="1367051" y="6353345"/>
                    <a:pt x="1575880" y="6551744"/>
                  </a:cubicBezTo>
                  <a:cubicBezTo>
                    <a:pt x="1680269" y="6651014"/>
                    <a:pt x="1790338" y="6745037"/>
                    <a:pt x="1905228" y="6833566"/>
                  </a:cubicBezTo>
                  <a:lnTo>
                    <a:pt x="1938629" y="6858000"/>
                  </a:lnTo>
                  <a:lnTo>
                    <a:pt x="1368607" y="6858000"/>
                  </a:lnTo>
                  <a:lnTo>
                    <a:pt x="1115251" y="6594103"/>
                  </a:lnTo>
                  <a:cubicBezTo>
                    <a:pt x="418530" y="5794890"/>
                    <a:pt x="0" y="4770280"/>
                    <a:pt x="0" y="3653129"/>
                  </a:cubicBezTo>
                  <a:cubicBezTo>
                    <a:pt x="0" y="2216793"/>
                    <a:pt x="691856" y="933432"/>
                    <a:pt x="1777294" y="85415"/>
                  </a:cubicBez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lt1"/>
                </a:solidFill>
              </a:endParaRPr>
            </a:p>
          </p:txBody>
        </p:sp>
      </p:grpSp>
      <p:sp>
        <p:nvSpPr>
          <p:cNvPr id="8" name="TextBox 1">
            <a:extLst>
              <a:ext uri="{FF2B5EF4-FFF2-40B4-BE49-F238E27FC236}">
                <a16:creationId xmlns:a16="http://schemas.microsoft.com/office/drawing/2014/main" id="{5421F73E-92C9-414A-80A2-F88BC61D050C}"/>
              </a:ext>
            </a:extLst>
          </p:cNvPr>
          <p:cNvSpPr txBox="1"/>
          <p:nvPr/>
        </p:nvSpPr>
        <p:spPr>
          <a:xfrm>
            <a:off x="3045368" y="2043663"/>
            <a:ext cx="6105194" cy="2031055"/>
          </a:xfrm>
          <a:prstGeom prst="rect">
            <a:avLst/>
          </a:prstGeom>
        </p:spPr>
        <p:txBody>
          <a:bodyPr rot="0" spcFirstLastPara="0" vert="horz" lIns="91440" tIns="45720" rIns="91440" bIns="45720" numCol="1" spcCol="0" rtlCol="0" fromWordArt="0" anchor="b" anchorCtr="0" forceAA="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90000"/>
              </a:lnSpc>
              <a:spcBef>
                <a:spcPct val="0"/>
              </a:spcBef>
              <a:spcAft>
                <a:spcPts val="600"/>
              </a:spcAft>
            </a:pPr>
            <a:r>
              <a:rPr lang="en-US" sz="4800" b="1" kern="1200">
                <a:solidFill>
                  <a:schemeClr val="tx2"/>
                </a:solidFill>
                <a:latin typeface="Calibri"/>
                <a:ea typeface="+mj-ea"/>
                <a:cs typeface="Calibri"/>
              </a:rPr>
              <a:t>Inward / Individual Work</a:t>
            </a:r>
          </a:p>
          <a:p>
            <a:pPr algn="ctr">
              <a:lnSpc>
                <a:spcPct val="90000"/>
              </a:lnSpc>
              <a:spcBef>
                <a:spcPct val="0"/>
              </a:spcBef>
              <a:spcAft>
                <a:spcPts val="600"/>
              </a:spcAft>
            </a:pPr>
            <a:r>
              <a:rPr lang="en-US" sz="4800" b="1" kern="1200">
                <a:solidFill>
                  <a:schemeClr val="tx2"/>
                </a:solidFill>
                <a:latin typeface="Calibri"/>
                <a:ea typeface="+mj-ea"/>
                <a:cs typeface="Calibri"/>
              </a:rPr>
              <a:t>&amp;</a:t>
            </a:r>
          </a:p>
        </p:txBody>
      </p:sp>
      <p:sp>
        <p:nvSpPr>
          <p:cNvPr id="6" name="TextBox 5">
            <a:extLst>
              <a:ext uri="{FF2B5EF4-FFF2-40B4-BE49-F238E27FC236}">
                <a16:creationId xmlns:a16="http://schemas.microsoft.com/office/drawing/2014/main" id="{32D917E9-2125-472F-9D1D-5B1FD1A25669}"/>
              </a:ext>
            </a:extLst>
          </p:cNvPr>
          <p:cNvSpPr txBox="1"/>
          <p:nvPr/>
        </p:nvSpPr>
        <p:spPr>
          <a:xfrm>
            <a:off x="3045368" y="4160126"/>
            <a:ext cx="6105194" cy="682079"/>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Autofit/>
          </a:bodyPr>
          <a:lstStyle/>
          <a:p>
            <a:pPr algn="ctr">
              <a:lnSpc>
                <a:spcPct val="90000"/>
              </a:lnSpc>
              <a:spcBef>
                <a:spcPts val="1000"/>
              </a:spcBef>
            </a:pPr>
            <a:r>
              <a:rPr lang="en-US" sz="4800" b="1" kern="1200">
                <a:solidFill>
                  <a:schemeClr val="tx2"/>
                </a:solidFill>
                <a:latin typeface="+mn-lt"/>
                <a:ea typeface="+mn-ea"/>
                <a:cs typeface="+mn-cs"/>
              </a:rPr>
              <a:t>Outward / Collective Work</a:t>
            </a:r>
            <a:endParaRPr lang="en-US" sz="4800" b="1" kern="1200">
              <a:solidFill>
                <a:schemeClr val="tx2"/>
              </a:solidFill>
              <a:latin typeface="+mn-lt"/>
              <a:cs typeface="Calibri"/>
            </a:endParaRPr>
          </a:p>
        </p:txBody>
      </p:sp>
    </p:spTree>
    <p:extLst>
      <p:ext uri="{BB962C8B-B14F-4D97-AF65-F5344CB8AC3E}">
        <p14:creationId xmlns:p14="http://schemas.microsoft.com/office/powerpoint/2010/main" val="14501244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0B3B9DBC-97CC-4A18-B4A6-66E2402922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F4492644-1D84-449E-94E4-5FC5C873D3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227"/>
            <a:ext cx="12188952" cy="4551895"/>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39E6D69-5438-4FB9-9B01-E4B827D1646D}"/>
              </a:ext>
            </a:extLst>
          </p:cNvPr>
          <p:cNvSpPr>
            <a:spLocks noGrp="1"/>
          </p:cNvSpPr>
          <p:nvPr>
            <p:ph type="title"/>
          </p:nvPr>
        </p:nvSpPr>
        <p:spPr>
          <a:xfrm>
            <a:off x="795342" y="637953"/>
            <a:ext cx="8272458" cy="3189507"/>
          </a:xfrm>
        </p:spPr>
        <p:txBody>
          <a:bodyPr vert="horz" lIns="91440" tIns="45720" rIns="91440" bIns="45720" rtlCol="0" anchor="b">
            <a:normAutofit fontScale="90000"/>
          </a:bodyPr>
          <a:lstStyle/>
          <a:p>
            <a:r>
              <a:rPr lang="en-US" sz="8000">
                <a:solidFill>
                  <a:srgbClr val="FFFFFF"/>
                </a:solidFill>
              </a:rPr>
              <a:t>Action in Community and Civic Identity</a:t>
            </a:r>
            <a:endParaRPr lang="en-US">
              <a:ea typeface="+mj-ea"/>
              <a:cs typeface="+mj-cs"/>
            </a:endParaRPr>
          </a:p>
        </p:txBody>
      </p:sp>
      <p:sp>
        <p:nvSpPr>
          <p:cNvPr id="22" name="Freeform 6">
            <a:extLst>
              <a:ext uri="{FF2B5EF4-FFF2-40B4-BE49-F238E27FC236}">
                <a16:creationId xmlns:a16="http://schemas.microsoft.com/office/drawing/2014/main" id="{94EE1A74-DEBF-434E-8B5E-7AB296ECBE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8727747" y="4208147"/>
            <a:ext cx="339126" cy="1938528"/>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4" name="Freeform 7">
            <a:extLst>
              <a:ext uri="{FF2B5EF4-FFF2-40B4-BE49-F238E27FC236}">
                <a16:creationId xmlns:a16="http://schemas.microsoft.com/office/drawing/2014/main" id="{8C7C4D4B-92D9-4FA4-A294-749E8574FF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8728739" y="4098333"/>
            <a:ext cx="201857" cy="1874520"/>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6" name="Rectangle 8">
            <a:extLst>
              <a:ext uri="{FF2B5EF4-FFF2-40B4-BE49-F238E27FC236}">
                <a16:creationId xmlns:a16="http://schemas.microsoft.com/office/drawing/2014/main" id="{BADA3358-2A3F-41B0-A458-6FD1DB3AF9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048" y="4098334"/>
            <a:ext cx="8933019" cy="177393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3" name="Content Placeholder 2">
            <a:extLst>
              <a:ext uri="{FF2B5EF4-FFF2-40B4-BE49-F238E27FC236}">
                <a16:creationId xmlns:a16="http://schemas.microsoft.com/office/drawing/2014/main" id="{C1075325-E7C9-4420-A43F-C9D0D6876258}"/>
              </a:ext>
            </a:extLst>
          </p:cNvPr>
          <p:cNvSpPr>
            <a:spLocks noGrp="1"/>
          </p:cNvSpPr>
          <p:nvPr>
            <p:ph type="body" idx="1"/>
          </p:nvPr>
        </p:nvSpPr>
        <p:spPr>
          <a:xfrm>
            <a:off x="759900" y="4696245"/>
            <a:ext cx="7970903" cy="753173"/>
          </a:xfrm>
        </p:spPr>
        <p:txBody>
          <a:bodyPr vert="horz" lIns="91440" tIns="45720" rIns="91440" bIns="45720" rtlCol="0" anchor="t">
            <a:normAutofit/>
          </a:bodyPr>
          <a:lstStyle/>
          <a:p>
            <a:r>
              <a:rPr lang="en-US" sz="1800">
                <a:solidFill>
                  <a:schemeClr val="bg1"/>
                </a:solidFill>
                <a:cs typeface="Calibri"/>
              </a:rPr>
              <a:t>Jack </a:t>
            </a:r>
            <a:r>
              <a:rPr lang="en-US" sz="1800" err="1">
                <a:solidFill>
                  <a:schemeClr val="bg1"/>
                </a:solidFill>
                <a:cs typeface="Calibri"/>
              </a:rPr>
              <a:t>Nuelle</a:t>
            </a:r>
            <a:r>
              <a:rPr lang="en-US" sz="1800">
                <a:solidFill>
                  <a:schemeClr val="bg1"/>
                </a:solidFill>
                <a:cs typeface="Calibri"/>
              </a:rPr>
              <a:t> (Program Manager, FCIP)</a:t>
            </a:r>
            <a:endParaRPr lang="en-US" sz="3200">
              <a:solidFill>
                <a:schemeClr val="bg1"/>
              </a:solidFill>
              <a:cs typeface="Calibri"/>
            </a:endParaRPr>
          </a:p>
          <a:p>
            <a:r>
              <a:rPr lang="en-US" sz="1800">
                <a:solidFill>
                  <a:schemeClr val="bg1"/>
                </a:solidFill>
                <a:ea typeface="+mn-lt"/>
                <a:cs typeface="+mn-lt"/>
              </a:rPr>
              <a:t>Susan</a:t>
            </a:r>
            <a:r>
              <a:rPr lang="en-US" sz="1800">
                <a:solidFill>
                  <a:schemeClr val="bg1"/>
                </a:solidFill>
                <a:cs typeface="Calibri"/>
              </a:rPr>
              <a:t> Haarman (Associate Director, Center for Experiential Learning)</a:t>
            </a:r>
            <a:endParaRPr lang="en-US">
              <a:solidFill>
                <a:schemeClr val="bg1"/>
              </a:solidFill>
            </a:endParaRPr>
          </a:p>
        </p:txBody>
      </p:sp>
      <p:sp>
        <p:nvSpPr>
          <p:cNvPr id="28" name="Rectangle 8">
            <a:extLst>
              <a:ext uri="{FF2B5EF4-FFF2-40B4-BE49-F238E27FC236}">
                <a16:creationId xmlns:a16="http://schemas.microsoft.com/office/drawing/2014/main" id="{E4737216-37B2-43AD-AB08-05BFCCEFC9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9066873" y="4377267"/>
            <a:ext cx="3122079" cy="177393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0218725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659AD68-9160-40B3-BF85-9F1DC90D57AB}"/>
              </a:ext>
            </a:extLst>
          </p:cNvPr>
          <p:cNvSpPr>
            <a:spLocks noGrp="1"/>
          </p:cNvSpPr>
          <p:nvPr>
            <p:ph type="title"/>
          </p:nvPr>
        </p:nvSpPr>
        <p:spPr>
          <a:xfrm>
            <a:off x="686834" y="1153572"/>
            <a:ext cx="3200400" cy="4461163"/>
          </a:xfrm>
        </p:spPr>
        <p:txBody>
          <a:bodyPr>
            <a:normAutofit/>
          </a:bodyPr>
          <a:lstStyle/>
          <a:p>
            <a:r>
              <a:rPr lang="en-US">
                <a:solidFill>
                  <a:srgbClr val="FFFFFF"/>
                </a:solidFill>
                <a:cs typeface="Calibri Light"/>
              </a:rPr>
              <a:t>Working Definitions </a:t>
            </a:r>
            <a:endParaRPr lang="en-US">
              <a:solidFill>
                <a:srgbClr val="FFFFFF"/>
              </a:solidFill>
            </a:endParaRP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A0FA4A23-3E14-4DF4-8E73-32E88A5950F4}"/>
              </a:ext>
            </a:extLst>
          </p:cNvPr>
          <p:cNvSpPr>
            <a:spLocks noGrp="1"/>
          </p:cNvSpPr>
          <p:nvPr>
            <p:ph idx="1"/>
          </p:nvPr>
        </p:nvSpPr>
        <p:spPr>
          <a:xfrm>
            <a:off x="4447308" y="591344"/>
            <a:ext cx="6906491" cy="4553744"/>
          </a:xfrm>
        </p:spPr>
        <p:txBody>
          <a:bodyPr vert="horz" lIns="91440" tIns="45720" rIns="91440" bIns="45720" rtlCol="0" anchor="ctr">
            <a:normAutofit lnSpcReduction="10000"/>
          </a:bodyPr>
          <a:lstStyle/>
          <a:p>
            <a:pPr marL="0" indent="0">
              <a:buNone/>
            </a:pPr>
            <a:r>
              <a:rPr lang="en-US" b="1">
                <a:cs typeface="Calibri" panose="020F0502020204030204"/>
              </a:rPr>
              <a:t>Action: </a:t>
            </a:r>
            <a:r>
              <a:rPr lang="en-US">
                <a:cs typeface="Calibri" panose="020F0502020204030204"/>
              </a:rPr>
              <a:t>Meaningful anti-racist action is action based on ongoing work and reflection to educate oneself about racism and systems of injustice, as well as identifying and working to change racist actions and policies.</a:t>
            </a:r>
            <a:endParaRPr lang="en-US" baseline="30000">
              <a:cs typeface="Calibri" panose="020F0502020204030204"/>
            </a:endParaRPr>
          </a:p>
          <a:p>
            <a:pPr marL="0" indent="0">
              <a:buNone/>
            </a:pPr>
            <a:endParaRPr lang="en-US">
              <a:cs typeface="Calibri" panose="020F0502020204030204"/>
            </a:endParaRPr>
          </a:p>
          <a:p>
            <a:pPr marL="0" indent="0">
              <a:buNone/>
            </a:pPr>
            <a:r>
              <a:rPr lang="en-US" b="1">
                <a:cs typeface="Calibri" panose="020F0502020204030204"/>
              </a:rPr>
              <a:t>Advocacy: </a:t>
            </a:r>
            <a:r>
              <a:rPr lang="en-US">
                <a:cs typeface="Calibri" panose="020F0502020204030204"/>
              </a:rPr>
              <a:t>A comprehensive, consistent effort that includes civic engagement, open discussion of the multivalent and systemic effects of racism, material support of anti-racist causes, and active dismantling of everyday racism</a:t>
            </a:r>
            <a:r>
              <a:rPr lang="en-US" baseline="30000">
                <a:cs typeface="Calibri" panose="020F0502020204030204"/>
              </a:rPr>
              <a:t>2</a:t>
            </a:r>
          </a:p>
        </p:txBody>
      </p:sp>
      <p:sp>
        <p:nvSpPr>
          <p:cNvPr id="4" name="TextBox 3">
            <a:extLst>
              <a:ext uri="{FF2B5EF4-FFF2-40B4-BE49-F238E27FC236}">
                <a16:creationId xmlns:a16="http://schemas.microsoft.com/office/drawing/2014/main" id="{E2AD6C9C-2440-4656-AE2C-08FCDD06C1BE}"/>
              </a:ext>
            </a:extLst>
          </p:cNvPr>
          <p:cNvSpPr txBox="1"/>
          <p:nvPr/>
        </p:nvSpPr>
        <p:spPr>
          <a:xfrm>
            <a:off x="5184775" y="5827713"/>
            <a:ext cx="5283200"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ea typeface="+mn-lt"/>
                <a:cs typeface="+mn-lt"/>
                <a:hlinkClick r:id="rId2"/>
              </a:rPr>
              <a:t>2. https://publichealth.uic.edu/community-engagement/collaboratory-for-health-justice/a-short-guide-to-advocacy-and-anti-racist-praxis/</a:t>
            </a:r>
            <a:endParaRPr lang="en-US" sz="1400"/>
          </a:p>
        </p:txBody>
      </p:sp>
      <p:sp>
        <p:nvSpPr>
          <p:cNvPr id="9" name="TextBox 8">
            <a:extLst>
              <a:ext uri="{FF2B5EF4-FFF2-40B4-BE49-F238E27FC236}">
                <a16:creationId xmlns:a16="http://schemas.microsoft.com/office/drawing/2014/main" id="{DD93BCEE-AC54-4F24-8AAE-D6FA90E04C20}"/>
              </a:ext>
            </a:extLst>
          </p:cNvPr>
          <p:cNvSpPr txBox="1"/>
          <p:nvPr/>
        </p:nvSpPr>
        <p:spPr>
          <a:xfrm>
            <a:off x="5184774" y="5303837"/>
            <a:ext cx="4727575"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ea typeface="+mn-lt"/>
                <a:cs typeface="+mn-lt"/>
                <a:hlinkClick r:id="rId3"/>
              </a:rPr>
              <a:t>1. https://www.vox.com/2020/6/3/21278245/antiracist-racism-race-books-resources-antiracism</a:t>
            </a:r>
            <a:endParaRPr lang="en-US" sz="1400"/>
          </a:p>
        </p:txBody>
      </p:sp>
    </p:spTree>
    <p:extLst>
      <p:ext uri="{BB962C8B-B14F-4D97-AF65-F5344CB8AC3E}">
        <p14:creationId xmlns:p14="http://schemas.microsoft.com/office/powerpoint/2010/main" val="21667965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DBF61EA3-B236-439E-9C0B-340980D56B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62285ED-7C33-4157-9224-1A62DFF66128}"/>
              </a:ext>
            </a:extLst>
          </p:cNvPr>
          <p:cNvSpPr>
            <a:spLocks noGrp="1"/>
          </p:cNvSpPr>
          <p:nvPr>
            <p:ph type="title"/>
          </p:nvPr>
        </p:nvSpPr>
        <p:spPr>
          <a:xfrm>
            <a:off x="422816" y="386930"/>
            <a:ext cx="10886091" cy="1188950"/>
          </a:xfrm>
        </p:spPr>
        <p:txBody>
          <a:bodyPr anchor="b">
            <a:normAutofit fontScale="90000"/>
          </a:bodyPr>
          <a:lstStyle/>
          <a:p>
            <a:r>
              <a:rPr lang="en-US" sz="5400">
                <a:cs typeface="Calibri Light"/>
              </a:rPr>
              <a:t>Action in Community &amp; Jesuit Education</a:t>
            </a:r>
            <a:endParaRPr lang="en-US"/>
          </a:p>
        </p:txBody>
      </p:sp>
      <p:grpSp>
        <p:nvGrpSpPr>
          <p:cNvPr id="26" name="Group 25">
            <a:extLst>
              <a:ext uri="{FF2B5EF4-FFF2-40B4-BE49-F238E27FC236}">
                <a16:creationId xmlns:a16="http://schemas.microsoft.com/office/drawing/2014/main" id="{28FAF094-D087-493F-8DF9-A486C2D6BBA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1998368"/>
            <a:ext cx="11695083" cy="782176"/>
            <a:chOff x="-2" y="1998368"/>
            <a:chExt cx="11695083" cy="782176"/>
          </a:xfrm>
        </p:grpSpPr>
        <p:sp>
          <p:nvSpPr>
            <p:cNvPr id="27" name="Rectangle 26">
              <a:extLst>
                <a:ext uri="{FF2B5EF4-FFF2-40B4-BE49-F238E27FC236}">
                  <a16:creationId xmlns:a16="http://schemas.microsoft.com/office/drawing/2014/main" id="{8D7C88D8-5509-4514-925A-9CE148E5C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7275593D-F75E-4426-AE3E-2CDEFD228D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 name="Rectangle 29">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147845"/>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C4822FE1-3549-4E71-BF80-E54A66F6FCEE}"/>
              </a:ext>
            </a:extLst>
          </p:cNvPr>
          <p:cNvSpPr>
            <a:spLocks noGrp="1"/>
          </p:cNvSpPr>
          <p:nvPr>
            <p:ph idx="1"/>
          </p:nvPr>
        </p:nvSpPr>
        <p:spPr>
          <a:xfrm>
            <a:off x="571812" y="2069003"/>
            <a:ext cx="9979694" cy="3966037"/>
          </a:xfrm>
        </p:spPr>
        <p:txBody>
          <a:bodyPr vert="horz" lIns="91440" tIns="45720" rIns="91440" bIns="45720" rtlCol="0" anchor="ctr">
            <a:normAutofit/>
          </a:bodyPr>
          <a:lstStyle/>
          <a:p>
            <a:r>
              <a:rPr lang="en-US" sz="2400" b="1">
                <a:ea typeface="+mn-lt"/>
                <a:cs typeface="+mn-lt"/>
              </a:rPr>
              <a:t>Jesuit Education has always aimed to educate, not just for academic excellence, but to prepare individuals to be active in the world with their knowledge</a:t>
            </a:r>
          </a:p>
          <a:p>
            <a:pPr lvl="1"/>
            <a:r>
              <a:rPr lang="en-US" sz="2000">
                <a:ea typeface="+mn-lt"/>
                <a:cs typeface="+mn-lt"/>
              </a:rPr>
              <a:t>Ratio </a:t>
            </a:r>
            <a:r>
              <a:rPr lang="en-US" sz="2000" err="1">
                <a:ea typeface="+mn-lt"/>
                <a:cs typeface="+mn-lt"/>
              </a:rPr>
              <a:t>Studiorum</a:t>
            </a:r>
            <a:r>
              <a:rPr lang="en-US" sz="2000">
                <a:ea typeface="+mn-lt"/>
                <a:cs typeface="+mn-lt"/>
              </a:rPr>
              <a:t> advocated active learning, connecting lessons to current affairs and case studies</a:t>
            </a:r>
          </a:p>
          <a:p>
            <a:pPr lvl="1"/>
            <a:r>
              <a:rPr lang="en-US" sz="2000">
                <a:ea typeface="+mn-lt"/>
                <a:cs typeface="+mn-lt"/>
              </a:rPr>
              <a:t>Diego Ledesma on why Jesuits ran schools in the late 1500's</a:t>
            </a:r>
          </a:p>
          <a:p>
            <a:pPr lvl="2"/>
            <a:r>
              <a:rPr lang="en-US" sz="1600" b="1">
                <a:ea typeface="+mn-lt"/>
                <a:cs typeface="+mn-lt"/>
              </a:rPr>
              <a:t>First, because they supply people with many advantages for practical living; secondly, because they contribute to the right government of public affairs and to the proper making of laws;</a:t>
            </a:r>
            <a:r>
              <a:rPr lang="en-US" sz="1600">
                <a:ea typeface="+mn-lt"/>
                <a:cs typeface="+mn-lt"/>
              </a:rPr>
              <a:t> third, because they give ornament, splendor, and perfection to our rational nature, and fourth, in what is most important, because they are the bulwark of religion and guide us most surely and easily in the achievement of our last end.</a:t>
            </a:r>
            <a:endParaRPr lang="en-US" sz="1600">
              <a:cs typeface="Calibri"/>
            </a:endParaRPr>
          </a:p>
        </p:txBody>
      </p:sp>
    </p:spTree>
    <p:extLst>
      <p:ext uri="{BB962C8B-B14F-4D97-AF65-F5344CB8AC3E}">
        <p14:creationId xmlns:p14="http://schemas.microsoft.com/office/powerpoint/2010/main" val="24814396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DBF61EA3-B236-439E-9C0B-340980D56B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62285ED-7C33-4157-9224-1A62DFF66128}"/>
              </a:ext>
            </a:extLst>
          </p:cNvPr>
          <p:cNvSpPr>
            <a:spLocks noGrp="1"/>
          </p:cNvSpPr>
          <p:nvPr>
            <p:ph type="title"/>
          </p:nvPr>
        </p:nvSpPr>
        <p:spPr>
          <a:xfrm>
            <a:off x="422816" y="386930"/>
            <a:ext cx="10886091" cy="1188950"/>
          </a:xfrm>
        </p:spPr>
        <p:txBody>
          <a:bodyPr anchor="b">
            <a:normAutofit fontScale="90000"/>
          </a:bodyPr>
          <a:lstStyle/>
          <a:p>
            <a:r>
              <a:rPr lang="en-US" sz="5400">
                <a:cs typeface="Calibri Light"/>
              </a:rPr>
              <a:t>Action in Community &amp; Jesuit Education</a:t>
            </a:r>
            <a:endParaRPr lang="en-US"/>
          </a:p>
        </p:txBody>
      </p:sp>
      <p:grpSp>
        <p:nvGrpSpPr>
          <p:cNvPr id="26" name="Group 25">
            <a:extLst>
              <a:ext uri="{FF2B5EF4-FFF2-40B4-BE49-F238E27FC236}">
                <a16:creationId xmlns:a16="http://schemas.microsoft.com/office/drawing/2014/main" id="{28FAF094-D087-493F-8DF9-A486C2D6BBA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1998368"/>
            <a:ext cx="11695083" cy="782176"/>
            <a:chOff x="-2" y="1998368"/>
            <a:chExt cx="11695083" cy="782176"/>
          </a:xfrm>
        </p:grpSpPr>
        <p:sp>
          <p:nvSpPr>
            <p:cNvPr id="27" name="Rectangle 26">
              <a:extLst>
                <a:ext uri="{FF2B5EF4-FFF2-40B4-BE49-F238E27FC236}">
                  <a16:creationId xmlns:a16="http://schemas.microsoft.com/office/drawing/2014/main" id="{8D7C88D8-5509-4514-925A-9CE148E5C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7275593D-F75E-4426-AE3E-2CDEFD228D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 name="Rectangle 29">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147845"/>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3D21440E-FE71-4636-B5FB-E8610E8A64FB}"/>
              </a:ext>
            </a:extLst>
          </p:cNvPr>
          <p:cNvSpPr txBox="1"/>
          <p:nvPr/>
        </p:nvSpPr>
        <p:spPr>
          <a:xfrm>
            <a:off x="499641" y="2341944"/>
            <a:ext cx="10073832" cy="273921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2800">
                <a:cs typeface="Calibri"/>
              </a:rPr>
              <a:t>Pedro </a:t>
            </a:r>
            <a:r>
              <a:rPr lang="en-US" sz="2800" err="1">
                <a:cs typeface="Calibri"/>
              </a:rPr>
              <a:t>Arrupe's</a:t>
            </a:r>
            <a:r>
              <a:rPr lang="en-US" sz="2800">
                <a:cs typeface="Calibri"/>
              </a:rPr>
              <a:t> 1973 Address - </a:t>
            </a:r>
            <a:r>
              <a:rPr lang="en-US" sz="2800" b="1">
                <a:cs typeface="Calibri"/>
              </a:rPr>
              <a:t>"Students For and With Others"</a:t>
            </a:r>
          </a:p>
          <a:p>
            <a:pPr marL="742950" lvl="1" indent="-285750">
              <a:buFont typeface="Arial"/>
              <a:buChar char="•"/>
            </a:pPr>
            <a:r>
              <a:rPr lang="en-US" sz="2400">
                <a:ea typeface="+mn-lt"/>
                <a:cs typeface="+mn-lt"/>
              </a:rPr>
              <a:t>"Men-and-women-for-others: the paramount objective of Jesuit education – basic, advance, and continuing – must now be to form such men and women."</a:t>
            </a:r>
          </a:p>
          <a:p>
            <a:pPr marL="1200150" lvl="2" indent="-285750">
              <a:buFont typeface="Arial"/>
              <a:buChar char="•"/>
            </a:pPr>
            <a:r>
              <a:rPr lang="en-US">
                <a:cs typeface="Calibri"/>
              </a:rPr>
              <a:t>Reject rampant consumption society, </a:t>
            </a:r>
          </a:p>
          <a:p>
            <a:pPr marL="1200150" lvl="2" indent="-285750">
              <a:buFont typeface="Arial"/>
              <a:buChar char="•"/>
            </a:pPr>
            <a:r>
              <a:rPr lang="en-US">
                <a:cs typeface="Calibri"/>
              </a:rPr>
              <a:t>Do not make unjust profits, </a:t>
            </a:r>
            <a:endParaRPr lang="en-US">
              <a:ea typeface="+mn-lt"/>
              <a:cs typeface="+mn-lt"/>
            </a:endParaRPr>
          </a:p>
          <a:p>
            <a:pPr marL="1200150" lvl="2" indent="-285750">
              <a:buFont typeface="Arial"/>
              <a:buChar char="•"/>
            </a:pPr>
            <a:r>
              <a:rPr lang="en-US">
                <a:ea typeface="+mn-lt"/>
                <a:cs typeface="+mn-lt"/>
              </a:rPr>
              <a:t>Both resist unjust structures and actively</a:t>
            </a:r>
          </a:p>
          <a:p>
            <a:pPr lvl="2"/>
            <a:r>
              <a:rPr lang="en-US">
                <a:ea typeface="+mn-lt"/>
                <a:cs typeface="+mn-lt"/>
              </a:rPr>
              <a:t>      undertake to reform them</a:t>
            </a:r>
            <a:endParaRPr lang="en-US">
              <a:cs typeface="Calibri"/>
            </a:endParaRPr>
          </a:p>
        </p:txBody>
      </p:sp>
      <p:pic>
        <p:nvPicPr>
          <p:cNvPr id="7" name="Picture 7" descr="A person sitting at a table&#10;&#10;Description automatically generated">
            <a:extLst>
              <a:ext uri="{FF2B5EF4-FFF2-40B4-BE49-F238E27FC236}">
                <a16:creationId xmlns:a16="http://schemas.microsoft.com/office/drawing/2014/main" id="{41CC58E3-E32C-4ABC-BC57-AFFFC3E38405}"/>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6540674" y="3717954"/>
            <a:ext cx="3682651" cy="2470091"/>
          </a:xfrm>
          <a:prstGeom prst="rect">
            <a:avLst/>
          </a:prstGeom>
        </p:spPr>
      </p:pic>
    </p:spTree>
    <p:extLst>
      <p:ext uri="{BB962C8B-B14F-4D97-AF65-F5344CB8AC3E}">
        <p14:creationId xmlns:p14="http://schemas.microsoft.com/office/powerpoint/2010/main" val="41258384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DBF61EA3-B236-439E-9C0B-340980D56B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62285ED-7C33-4157-9224-1A62DFF66128}"/>
              </a:ext>
            </a:extLst>
          </p:cNvPr>
          <p:cNvSpPr>
            <a:spLocks noGrp="1"/>
          </p:cNvSpPr>
          <p:nvPr>
            <p:ph type="title"/>
          </p:nvPr>
        </p:nvSpPr>
        <p:spPr>
          <a:xfrm>
            <a:off x="422816" y="386930"/>
            <a:ext cx="10886091" cy="1188950"/>
          </a:xfrm>
        </p:spPr>
        <p:txBody>
          <a:bodyPr anchor="b">
            <a:normAutofit fontScale="90000"/>
          </a:bodyPr>
          <a:lstStyle/>
          <a:p>
            <a:r>
              <a:rPr lang="en-US" sz="5400">
                <a:cs typeface="Calibri Light"/>
              </a:rPr>
              <a:t>Action in Community &amp; Jesuit Education</a:t>
            </a:r>
            <a:endParaRPr lang="en-US"/>
          </a:p>
        </p:txBody>
      </p:sp>
      <p:grpSp>
        <p:nvGrpSpPr>
          <p:cNvPr id="26" name="Group 25">
            <a:extLst>
              <a:ext uri="{FF2B5EF4-FFF2-40B4-BE49-F238E27FC236}">
                <a16:creationId xmlns:a16="http://schemas.microsoft.com/office/drawing/2014/main" id="{28FAF094-D087-493F-8DF9-A486C2D6BBA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1998368"/>
            <a:ext cx="11695083" cy="782176"/>
            <a:chOff x="-2" y="1998368"/>
            <a:chExt cx="11695083" cy="782176"/>
          </a:xfrm>
        </p:grpSpPr>
        <p:sp>
          <p:nvSpPr>
            <p:cNvPr id="27" name="Rectangle 26">
              <a:extLst>
                <a:ext uri="{FF2B5EF4-FFF2-40B4-BE49-F238E27FC236}">
                  <a16:creationId xmlns:a16="http://schemas.microsoft.com/office/drawing/2014/main" id="{8D7C88D8-5509-4514-925A-9CE148E5C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7275593D-F75E-4426-AE3E-2CDEFD228D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 name="Rectangle 29">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147845"/>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3D21440E-FE71-4636-B5FB-E8610E8A64FB}"/>
              </a:ext>
            </a:extLst>
          </p:cNvPr>
          <p:cNvSpPr txBox="1"/>
          <p:nvPr/>
        </p:nvSpPr>
        <p:spPr>
          <a:xfrm>
            <a:off x="3558079" y="2341944"/>
            <a:ext cx="7881777" cy="427809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cs typeface="Calibri"/>
              </a:rPr>
              <a:t>Ignacio </a:t>
            </a:r>
            <a:r>
              <a:rPr lang="en-US" sz="2800" err="1">
                <a:cs typeface="Calibri"/>
              </a:rPr>
              <a:t>Ellacuria</a:t>
            </a:r>
            <a:r>
              <a:rPr lang="en-US" sz="2800">
                <a:cs typeface="Calibri"/>
              </a:rPr>
              <a:t> - 1982 Address to Santa Clara</a:t>
            </a:r>
            <a:endParaRPr lang="en-US"/>
          </a:p>
          <a:p>
            <a:pPr marL="742950" lvl="1" indent="-285750">
              <a:buFont typeface="Arial"/>
              <a:buChar char="•"/>
            </a:pPr>
            <a:r>
              <a:rPr lang="en-US" sz="2400">
                <a:ea typeface="+mn-lt"/>
                <a:cs typeface="+mn-lt"/>
              </a:rPr>
              <a:t>The university should be present intellectually where it is needed</a:t>
            </a:r>
            <a:endParaRPr lang="en-US" sz="2400">
              <a:cs typeface="Calibri"/>
            </a:endParaRPr>
          </a:p>
          <a:p>
            <a:r>
              <a:rPr lang="en-US" sz="2800">
                <a:cs typeface="Calibri"/>
              </a:rPr>
              <a:t>Hans Kolvenbach – 2000 Address</a:t>
            </a:r>
          </a:p>
          <a:p>
            <a:pPr marL="742950" lvl="1" indent="-285750">
              <a:buFont typeface="Arial"/>
              <a:buChar char="•"/>
            </a:pPr>
            <a:r>
              <a:rPr lang="en-US" sz="2400">
                <a:ea typeface="+mn-lt"/>
                <a:cs typeface="+mn-lt"/>
              </a:rPr>
              <a:t>Educate the whole person of solidarity for the real world. Solidarity is learned through contact rather than through concepts.</a:t>
            </a:r>
          </a:p>
          <a:p>
            <a:pPr lvl="1"/>
            <a:endParaRPr lang="en-US" sz="2400">
              <a:ea typeface="+mn-lt"/>
              <a:cs typeface="+mn-lt"/>
            </a:endParaRPr>
          </a:p>
          <a:p>
            <a:pPr marL="742950" lvl="1" indent="-285750">
              <a:buFont typeface="Arial"/>
              <a:buChar char="•"/>
            </a:pPr>
            <a:endParaRPr lang="en-US" sz="2400">
              <a:cs typeface="Calibri"/>
            </a:endParaRPr>
          </a:p>
          <a:p>
            <a:pPr lvl="1"/>
            <a:endParaRPr lang="en-US" sz="2400">
              <a:cs typeface="Calibri"/>
            </a:endParaRPr>
          </a:p>
          <a:p>
            <a:pPr lvl="1">
              <a:buFont typeface="Arial"/>
            </a:pPr>
            <a:endParaRPr lang="en-US" sz="2400">
              <a:cs typeface="Calibri"/>
            </a:endParaRPr>
          </a:p>
        </p:txBody>
      </p:sp>
      <p:pic>
        <p:nvPicPr>
          <p:cNvPr id="3" name="Picture 4" descr="A picture containing photo, text, old, posing&#10;&#10;Description automatically generated">
            <a:extLst>
              <a:ext uri="{FF2B5EF4-FFF2-40B4-BE49-F238E27FC236}">
                <a16:creationId xmlns:a16="http://schemas.microsoft.com/office/drawing/2014/main" id="{46F575EB-CA2A-46F6-9EBF-57EAC21AA156}"/>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350729" y="2718548"/>
            <a:ext cx="3077225" cy="2934465"/>
          </a:xfrm>
          <a:prstGeom prst="rect">
            <a:avLst/>
          </a:prstGeom>
        </p:spPr>
      </p:pic>
    </p:spTree>
    <p:extLst>
      <p:ext uri="{BB962C8B-B14F-4D97-AF65-F5344CB8AC3E}">
        <p14:creationId xmlns:p14="http://schemas.microsoft.com/office/powerpoint/2010/main" val="8327467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DBF61EA3-B236-439E-9C0B-340980D56B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62285ED-7C33-4157-9224-1A62DFF66128}"/>
              </a:ext>
            </a:extLst>
          </p:cNvPr>
          <p:cNvSpPr>
            <a:spLocks noGrp="1"/>
          </p:cNvSpPr>
          <p:nvPr>
            <p:ph type="title"/>
          </p:nvPr>
        </p:nvSpPr>
        <p:spPr>
          <a:xfrm>
            <a:off x="422816" y="386930"/>
            <a:ext cx="10886091" cy="1188950"/>
          </a:xfrm>
        </p:spPr>
        <p:txBody>
          <a:bodyPr anchor="b">
            <a:normAutofit/>
          </a:bodyPr>
          <a:lstStyle/>
          <a:p>
            <a:r>
              <a:rPr lang="en-US" sz="5400">
                <a:cs typeface="Calibri Light"/>
              </a:rPr>
              <a:t>Civic Identity and Students</a:t>
            </a:r>
            <a:endParaRPr lang="en-US"/>
          </a:p>
        </p:txBody>
      </p:sp>
      <p:grpSp>
        <p:nvGrpSpPr>
          <p:cNvPr id="26" name="Group 25">
            <a:extLst>
              <a:ext uri="{FF2B5EF4-FFF2-40B4-BE49-F238E27FC236}">
                <a16:creationId xmlns:a16="http://schemas.microsoft.com/office/drawing/2014/main" id="{28FAF094-D087-493F-8DF9-A486C2D6BBA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1998368"/>
            <a:ext cx="11695083" cy="782176"/>
            <a:chOff x="-2" y="1998368"/>
            <a:chExt cx="11695083" cy="782176"/>
          </a:xfrm>
        </p:grpSpPr>
        <p:sp>
          <p:nvSpPr>
            <p:cNvPr id="27" name="Rectangle 26">
              <a:extLst>
                <a:ext uri="{FF2B5EF4-FFF2-40B4-BE49-F238E27FC236}">
                  <a16:creationId xmlns:a16="http://schemas.microsoft.com/office/drawing/2014/main" id="{8D7C88D8-5509-4514-925A-9CE148E5C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7275593D-F75E-4426-AE3E-2CDEFD228D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 name="Rectangle 29">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147845"/>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3D21440E-FE71-4636-B5FB-E8610E8A64FB}"/>
              </a:ext>
            </a:extLst>
          </p:cNvPr>
          <p:cNvSpPr txBox="1"/>
          <p:nvPr/>
        </p:nvSpPr>
        <p:spPr>
          <a:xfrm>
            <a:off x="301312" y="2300191"/>
            <a:ext cx="6785750" cy="46474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a:ea typeface="+mn-lt"/>
                <a:cs typeface="+mn-lt"/>
              </a:rPr>
              <a:t>Civic-Minded Graduate</a:t>
            </a:r>
            <a:endParaRPr lang="en-US" sz="3200">
              <a:ea typeface="+mn-lt"/>
              <a:cs typeface="+mn-lt"/>
            </a:endParaRPr>
          </a:p>
          <a:p>
            <a:r>
              <a:rPr lang="en-US" sz="2800">
                <a:ea typeface="+mn-lt"/>
                <a:cs typeface="+mn-lt"/>
              </a:rPr>
              <a:t>Nexus where a student’s academic learning, community experiences, and identity overlap</a:t>
            </a:r>
          </a:p>
          <a:p>
            <a:endParaRPr lang="en-US" sz="2800" b="1">
              <a:ea typeface="+mn-lt"/>
              <a:cs typeface="+mn-lt"/>
            </a:endParaRPr>
          </a:p>
          <a:p>
            <a:pPr marL="457200" indent="-457200">
              <a:buFont typeface="Arial"/>
              <a:buChar char="•"/>
            </a:pPr>
            <a:r>
              <a:rPr lang="en-US" sz="2800">
                <a:ea typeface="+mn-lt"/>
                <a:cs typeface="+mn-lt"/>
              </a:rPr>
              <a:t>foundational knowledge of what it means to be a member of a community</a:t>
            </a:r>
            <a:endParaRPr lang="en-US">
              <a:ea typeface="+mn-lt"/>
              <a:cs typeface="+mn-lt"/>
            </a:endParaRPr>
          </a:p>
          <a:p>
            <a:pPr marL="457200" indent="-457200">
              <a:buFont typeface="Arial"/>
              <a:buChar char="•"/>
            </a:pPr>
            <a:r>
              <a:rPr lang="en-US" sz="2800">
                <a:ea typeface="+mn-lt"/>
                <a:cs typeface="+mn-lt"/>
              </a:rPr>
              <a:t>commitment to democratic participation </a:t>
            </a:r>
            <a:endParaRPr lang="en-US" sz="2800">
              <a:cs typeface="Calibri"/>
            </a:endParaRPr>
          </a:p>
          <a:p>
            <a:pPr lvl="1"/>
            <a:endParaRPr lang="en-US" sz="2400">
              <a:ea typeface="+mn-lt"/>
              <a:cs typeface="+mn-lt"/>
            </a:endParaRPr>
          </a:p>
          <a:p>
            <a:pPr marL="742950" lvl="1" indent="-285750">
              <a:buFont typeface="Arial"/>
              <a:buChar char="•"/>
            </a:pPr>
            <a:endParaRPr lang="en-US" sz="2400">
              <a:cs typeface="Calibri"/>
            </a:endParaRPr>
          </a:p>
          <a:p>
            <a:pPr lvl="1"/>
            <a:endParaRPr lang="en-US" sz="2400">
              <a:cs typeface="Calibri"/>
            </a:endParaRPr>
          </a:p>
          <a:p>
            <a:pPr lvl="1">
              <a:buFont typeface="Arial"/>
            </a:pPr>
            <a:endParaRPr lang="en-US" sz="2400">
              <a:cs typeface="Calibri"/>
            </a:endParaRPr>
          </a:p>
        </p:txBody>
      </p:sp>
      <p:pic>
        <p:nvPicPr>
          <p:cNvPr id="5" name="Picture 5" descr="A picture containing device&#10;&#10;Description automatically generated">
            <a:extLst>
              <a:ext uri="{FF2B5EF4-FFF2-40B4-BE49-F238E27FC236}">
                <a16:creationId xmlns:a16="http://schemas.microsoft.com/office/drawing/2014/main" id="{47DDDF69-7270-406F-84E5-215A2187A6F4}"/>
              </a:ext>
            </a:extLst>
          </p:cNvPr>
          <p:cNvPicPr>
            <a:picLocks noChangeAspect="1"/>
          </p:cNvPicPr>
          <p:nvPr/>
        </p:nvPicPr>
        <p:blipFill>
          <a:blip r:embed="rId3"/>
          <a:stretch>
            <a:fillRect/>
          </a:stretch>
        </p:blipFill>
        <p:spPr>
          <a:xfrm>
            <a:off x="7093907" y="2203537"/>
            <a:ext cx="4215008" cy="4215008"/>
          </a:xfrm>
          <a:prstGeom prst="rect">
            <a:avLst/>
          </a:prstGeom>
        </p:spPr>
      </p:pic>
    </p:spTree>
    <p:extLst>
      <p:ext uri="{BB962C8B-B14F-4D97-AF65-F5344CB8AC3E}">
        <p14:creationId xmlns:p14="http://schemas.microsoft.com/office/powerpoint/2010/main" val="27700389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DBF61EA3-B236-439E-9C0B-340980D56B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62285ED-7C33-4157-9224-1A62DFF66128}"/>
              </a:ext>
            </a:extLst>
          </p:cNvPr>
          <p:cNvSpPr>
            <a:spLocks noGrp="1"/>
          </p:cNvSpPr>
          <p:nvPr>
            <p:ph type="title"/>
          </p:nvPr>
        </p:nvSpPr>
        <p:spPr>
          <a:xfrm>
            <a:off x="422816" y="386930"/>
            <a:ext cx="10886091" cy="1188950"/>
          </a:xfrm>
        </p:spPr>
        <p:txBody>
          <a:bodyPr anchor="b">
            <a:normAutofit/>
          </a:bodyPr>
          <a:lstStyle/>
          <a:p>
            <a:r>
              <a:rPr lang="en-US" sz="5400">
                <a:cs typeface="Calibri Light"/>
              </a:rPr>
              <a:t>Civic Identity and Students</a:t>
            </a:r>
            <a:endParaRPr lang="en-US"/>
          </a:p>
        </p:txBody>
      </p:sp>
      <p:grpSp>
        <p:nvGrpSpPr>
          <p:cNvPr id="26" name="Group 25">
            <a:extLst>
              <a:ext uri="{FF2B5EF4-FFF2-40B4-BE49-F238E27FC236}">
                <a16:creationId xmlns:a16="http://schemas.microsoft.com/office/drawing/2014/main" id="{28FAF094-D087-493F-8DF9-A486C2D6BBA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1998368"/>
            <a:ext cx="11695083" cy="782176"/>
            <a:chOff x="-2" y="1998368"/>
            <a:chExt cx="11695083" cy="782176"/>
          </a:xfrm>
        </p:grpSpPr>
        <p:sp>
          <p:nvSpPr>
            <p:cNvPr id="27" name="Rectangle 26">
              <a:extLst>
                <a:ext uri="{FF2B5EF4-FFF2-40B4-BE49-F238E27FC236}">
                  <a16:creationId xmlns:a16="http://schemas.microsoft.com/office/drawing/2014/main" id="{8D7C88D8-5509-4514-925A-9CE148E5C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7275593D-F75E-4426-AE3E-2CDEFD228D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 name="Rectangle 29">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147845"/>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3D21440E-FE71-4636-B5FB-E8610E8A64FB}"/>
              </a:ext>
            </a:extLst>
          </p:cNvPr>
          <p:cNvSpPr txBox="1"/>
          <p:nvPr/>
        </p:nvSpPr>
        <p:spPr>
          <a:xfrm>
            <a:off x="301312" y="2300191"/>
            <a:ext cx="10888023" cy="52014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b="1">
                <a:ea typeface="+mn-lt"/>
                <a:cs typeface="+mn-lt"/>
              </a:rPr>
              <a:t>Civic-Minded Graduate Domains of Learning</a:t>
            </a:r>
            <a:endParaRPr lang="en-US" sz="4000">
              <a:ea typeface="+mn-lt"/>
              <a:cs typeface="+mn-lt"/>
            </a:endParaRPr>
          </a:p>
          <a:p>
            <a:pPr marL="457200" indent="-457200">
              <a:buFont typeface="Arial"/>
              <a:buChar char="•"/>
            </a:pPr>
            <a:endParaRPr lang="en-US" sz="2800">
              <a:ea typeface="+mn-lt"/>
              <a:cs typeface="+mn-lt"/>
            </a:endParaRPr>
          </a:p>
          <a:p>
            <a:pPr marL="457200" indent="-457200">
              <a:buFont typeface="Arial"/>
              <a:buChar char="•"/>
            </a:pPr>
            <a:r>
              <a:rPr lang="en-US" sz="2800">
                <a:ea typeface="+mn-lt"/>
                <a:cs typeface="+mn-lt"/>
              </a:rPr>
              <a:t>Capacity for being a civic agent</a:t>
            </a:r>
          </a:p>
          <a:p>
            <a:pPr marL="457200" indent="-457200">
              <a:buFont typeface="Arial"/>
              <a:buChar char="•"/>
            </a:pPr>
            <a:r>
              <a:rPr lang="en-US" sz="2800">
                <a:ea typeface="+mn-lt"/>
                <a:cs typeface="+mn-lt"/>
              </a:rPr>
              <a:t>Orientation to social change</a:t>
            </a:r>
          </a:p>
          <a:p>
            <a:pPr marL="457200" indent="-457200">
              <a:buFont typeface="Arial"/>
              <a:buChar char="•"/>
            </a:pPr>
            <a:r>
              <a:rPr lang="en-US" sz="2800">
                <a:ea typeface="+mn-lt"/>
                <a:cs typeface="+mn-lt"/>
              </a:rPr>
              <a:t>Understanding of how issues are address in society</a:t>
            </a:r>
          </a:p>
          <a:p>
            <a:pPr marL="457200" indent="-457200">
              <a:buFont typeface="Arial"/>
              <a:buChar char="•"/>
            </a:pPr>
            <a:r>
              <a:rPr lang="en-US" sz="2800">
                <a:ea typeface="+mn-lt"/>
                <a:cs typeface="+mn-lt"/>
              </a:rPr>
              <a:t>Collaboration with others</a:t>
            </a:r>
          </a:p>
          <a:p>
            <a:pPr marL="457200" indent="-457200">
              <a:buFont typeface="Arial"/>
              <a:buChar char="•"/>
            </a:pPr>
            <a:r>
              <a:rPr lang="en-US" sz="2800">
                <a:ea typeface="+mn-lt"/>
                <a:cs typeface="+mn-lt"/>
              </a:rPr>
              <a:t>Sense of civic identity</a:t>
            </a:r>
          </a:p>
          <a:p>
            <a:pPr marL="457200" indent="-457200">
              <a:buFont typeface="Arial"/>
              <a:buChar char="•"/>
            </a:pPr>
            <a:r>
              <a:rPr lang="en-US" sz="2800">
                <a:ea typeface="+mn-lt"/>
                <a:cs typeface="+mn-lt"/>
              </a:rPr>
              <a:t>Valuing being a "social trustee of knowledge"</a:t>
            </a:r>
            <a:endParaRPr lang="en-US" sz="2800">
              <a:cs typeface="Calibri"/>
            </a:endParaRPr>
          </a:p>
          <a:p>
            <a:pPr lvl="1"/>
            <a:endParaRPr lang="en-US" sz="2400">
              <a:ea typeface="+mn-lt"/>
              <a:cs typeface="+mn-lt"/>
            </a:endParaRPr>
          </a:p>
          <a:p>
            <a:pPr marL="742950" lvl="1" indent="-285750">
              <a:buFont typeface="Arial"/>
              <a:buChar char="•"/>
            </a:pPr>
            <a:endParaRPr lang="en-US" sz="2400">
              <a:cs typeface="Calibri"/>
            </a:endParaRPr>
          </a:p>
          <a:p>
            <a:pPr lvl="1"/>
            <a:endParaRPr lang="en-US" sz="2400">
              <a:cs typeface="Calibri"/>
            </a:endParaRPr>
          </a:p>
          <a:p>
            <a:pPr lvl="1">
              <a:buFont typeface="Arial"/>
            </a:pPr>
            <a:endParaRPr lang="en-US" sz="2400">
              <a:cs typeface="Calibri"/>
            </a:endParaRPr>
          </a:p>
        </p:txBody>
      </p:sp>
    </p:spTree>
    <p:extLst>
      <p:ext uri="{BB962C8B-B14F-4D97-AF65-F5344CB8AC3E}">
        <p14:creationId xmlns:p14="http://schemas.microsoft.com/office/powerpoint/2010/main" val="41707918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0B3B9DBC-97CC-4A18-B4A6-66E2402922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F4492644-1D84-449E-94E4-5FC5C873D3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227"/>
            <a:ext cx="12188952" cy="4551895"/>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39E6D69-5438-4FB9-9B01-E4B827D1646D}"/>
              </a:ext>
            </a:extLst>
          </p:cNvPr>
          <p:cNvSpPr>
            <a:spLocks noGrp="1"/>
          </p:cNvSpPr>
          <p:nvPr>
            <p:ph type="title"/>
          </p:nvPr>
        </p:nvSpPr>
        <p:spPr>
          <a:xfrm>
            <a:off x="795342" y="637953"/>
            <a:ext cx="8272458" cy="3189507"/>
          </a:xfrm>
        </p:spPr>
        <p:txBody>
          <a:bodyPr vert="horz" lIns="91440" tIns="45720" rIns="91440" bIns="45720" rtlCol="0" anchor="b">
            <a:normAutofit fontScale="90000"/>
          </a:bodyPr>
          <a:lstStyle/>
          <a:p>
            <a:r>
              <a:rPr lang="en-US" sz="8000">
                <a:solidFill>
                  <a:srgbClr val="FFFFFF"/>
                </a:solidFill>
              </a:rPr>
              <a:t>Action and Advocacy in the Learning Environment</a:t>
            </a:r>
            <a:endParaRPr lang="en-US">
              <a:ea typeface="+mj-ea"/>
              <a:cs typeface="+mj-cs"/>
            </a:endParaRPr>
          </a:p>
        </p:txBody>
      </p:sp>
      <p:sp>
        <p:nvSpPr>
          <p:cNvPr id="22" name="Freeform 6">
            <a:extLst>
              <a:ext uri="{FF2B5EF4-FFF2-40B4-BE49-F238E27FC236}">
                <a16:creationId xmlns:a16="http://schemas.microsoft.com/office/drawing/2014/main" id="{94EE1A74-DEBF-434E-8B5E-7AB296ECBE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8727747" y="4208147"/>
            <a:ext cx="339126" cy="1938528"/>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4" name="Freeform 7">
            <a:extLst>
              <a:ext uri="{FF2B5EF4-FFF2-40B4-BE49-F238E27FC236}">
                <a16:creationId xmlns:a16="http://schemas.microsoft.com/office/drawing/2014/main" id="{8C7C4D4B-92D9-4FA4-A294-749E8574FF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8728739" y="4098333"/>
            <a:ext cx="201857" cy="1874520"/>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6" name="Rectangle 8">
            <a:extLst>
              <a:ext uri="{FF2B5EF4-FFF2-40B4-BE49-F238E27FC236}">
                <a16:creationId xmlns:a16="http://schemas.microsoft.com/office/drawing/2014/main" id="{BADA3358-2A3F-41B0-A458-6FD1DB3AF9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048" y="4098334"/>
            <a:ext cx="8933019" cy="177393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3" name="Content Placeholder 2">
            <a:extLst>
              <a:ext uri="{FF2B5EF4-FFF2-40B4-BE49-F238E27FC236}">
                <a16:creationId xmlns:a16="http://schemas.microsoft.com/office/drawing/2014/main" id="{C1075325-E7C9-4420-A43F-C9D0D6876258}"/>
              </a:ext>
            </a:extLst>
          </p:cNvPr>
          <p:cNvSpPr>
            <a:spLocks noGrp="1"/>
          </p:cNvSpPr>
          <p:nvPr>
            <p:ph type="body" idx="1"/>
          </p:nvPr>
        </p:nvSpPr>
        <p:spPr>
          <a:xfrm>
            <a:off x="702927" y="4297441"/>
            <a:ext cx="8871061" cy="1151977"/>
          </a:xfrm>
        </p:spPr>
        <p:txBody>
          <a:bodyPr vert="horz" lIns="91440" tIns="45720" rIns="91440" bIns="45720" rtlCol="0" anchor="t">
            <a:normAutofit/>
          </a:bodyPr>
          <a:lstStyle/>
          <a:p>
            <a:r>
              <a:rPr lang="en-US" sz="1800" b="1" dirty="0">
                <a:solidFill>
                  <a:schemeClr val="bg1"/>
                </a:solidFill>
                <a:cs typeface="Calibri"/>
              </a:rPr>
              <a:t>Sasha Adkins, Ph.D. </a:t>
            </a:r>
            <a:r>
              <a:rPr lang="en-US" sz="1800" dirty="0">
                <a:solidFill>
                  <a:schemeClr val="bg1"/>
                </a:solidFill>
                <a:cs typeface="Calibri"/>
              </a:rPr>
              <a:t>(Senior Instructor, Institute of Environmental Studies)</a:t>
            </a:r>
            <a:br>
              <a:rPr lang="en-US" sz="1800" dirty="0">
                <a:cs typeface="Calibri"/>
              </a:rPr>
            </a:br>
            <a:r>
              <a:rPr lang="en-US" sz="1800" b="1" dirty="0">
                <a:solidFill>
                  <a:schemeClr val="bg1"/>
                </a:solidFill>
                <a:ea typeface="+mn-lt"/>
                <a:cs typeface="+mn-lt"/>
              </a:rPr>
              <a:t>Susan Haarman, M Div, M. Ed., LPC (</a:t>
            </a:r>
            <a:r>
              <a:rPr lang="en-US" sz="1800">
                <a:solidFill>
                  <a:schemeClr val="bg1"/>
                </a:solidFill>
                <a:ea typeface="+mn-lt"/>
                <a:cs typeface="+mn-lt"/>
              </a:rPr>
              <a:t>Associate Director, Center for Experiential Learning)</a:t>
            </a:r>
            <a:br>
              <a:rPr lang="en-US" sz="1800" dirty="0">
                <a:cs typeface="Calibri"/>
              </a:rPr>
            </a:br>
            <a:r>
              <a:rPr lang="en-US" sz="1800" b="1">
                <a:solidFill>
                  <a:schemeClr val="bg1"/>
                </a:solidFill>
                <a:cs typeface="Calibri"/>
              </a:rPr>
              <a:t>Ruth Gomberg-Muñoz, Ph.D. </a:t>
            </a:r>
            <a:r>
              <a:rPr lang="en-US" sz="1800" dirty="0">
                <a:solidFill>
                  <a:schemeClr val="bg1"/>
                </a:solidFill>
                <a:cs typeface="Calibri"/>
              </a:rPr>
              <a:t>(Associate Professor, Department of Anthropology)</a:t>
            </a:r>
            <a:br>
              <a:rPr lang="en-US" sz="1800" dirty="0">
                <a:cs typeface="Calibri"/>
              </a:rPr>
            </a:br>
            <a:r>
              <a:rPr lang="en-US" sz="1800" b="1" dirty="0">
                <a:solidFill>
                  <a:schemeClr val="bg1"/>
                </a:solidFill>
                <a:cs typeface="Calibri"/>
              </a:rPr>
              <a:t>Sandra</a:t>
            </a:r>
            <a:r>
              <a:rPr lang="en-US" sz="1800" b="1" dirty="0">
                <a:solidFill>
                  <a:schemeClr val="bg1"/>
                </a:solidFill>
                <a:ea typeface="+mn-lt"/>
                <a:cs typeface="+mn-lt"/>
              </a:rPr>
              <a:t> Sullivan Dunbar, Ph.D. </a:t>
            </a:r>
            <a:r>
              <a:rPr lang="en-US" sz="1800" dirty="0">
                <a:solidFill>
                  <a:schemeClr val="bg1"/>
                </a:solidFill>
                <a:ea typeface="+mn-lt"/>
                <a:cs typeface="+mn-lt"/>
              </a:rPr>
              <a:t>(Associate Professor, Department of Theology) </a:t>
            </a:r>
            <a:endParaRPr lang="en-US" dirty="0">
              <a:solidFill>
                <a:schemeClr val="bg1"/>
              </a:solidFill>
            </a:endParaRPr>
          </a:p>
        </p:txBody>
      </p:sp>
      <p:sp>
        <p:nvSpPr>
          <p:cNvPr id="28" name="Rectangle 8">
            <a:extLst>
              <a:ext uri="{FF2B5EF4-FFF2-40B4-BE49-F238E27FC236}">
                <a16:creationId xmlns:a16="http://schemas.microsoft.com/office/drawing/2014/main" id="{E4737216-37B2-43AD-AB08-05BFCCEFC9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9066873" y="4377267"/>
            <a:ext cx="3122079" cy="177393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0938838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EEB4AA8D-C123-419D-B782-1C8444E7AE8F}"/>
              </a:ext>
            </a:extLst>
          </p:cNvPr>
          <p:cNvPicPr>
            <a:picLocks noChangeAspect="1"/>
          </p:cNvPicPr>
          <p:nvPr/>
        </p:nvPicPr>
        <p:blipFill rotWithShape="1">
          <a:blip r:embed="rId2">
            <a:alphaModFix amt="50000"/>
          </a:blip>
          <a:srcRect t="1310" b="14420"/>
          <a:stretch/>
        </p:blipFill>
        <p:spPr>
          <a:xfrm>
            <a:off x="20" y="1"/>
            <a:ext cx="12191980" cy="6857999"/>
          </a:xfrm>
          <a:prstGeom prst="rect">
            <a:avLst/>
          </a:prstGeom>
        </p:spPr>
      </p:pic>
      <p:sp>
        <p:nvSpPr>
          <p:cNvPr id="2" name="Title 1">
            <a:extLst>
              <a:ext uri="{FF2B5EF4-FFF2-40B4-BE49-F238E27FC236}">
                <a16:creationId xmlns:a16="http://schemas.microsoft.com/office/drawing/2014/main" id="{B17EF798-250F-0648-BD8F-0C8D3582007A}"/>
              </a:ext>
            </a:extLst>
          </p:cNvPr>
          <p:cNvSpPr>
            <a:spLocks noGrp="1"/>
          </p:cNvSpPr>
          <p:nvPr>
            <p:ph type="ctrTitle"/>
          </p:nvPr>
        </p:nvSpPr>
        <p:spPr>
          <a:xfrm>
            <a:off x="1524000" y="1122362"/>
            <a:ext cx="9144000" cy="2900518"/>
          </a:xfrm>
        </p:spPr>
        <p:txBody>
          <a:bodyPr>
            <a:normAutofit/>
          </a:bodyPr>
          <a:lstStyle/>
          <a:p>
            <a:r>
              <a:rPr lang="en-US" dirty="0">
                <a:solidFill>
                  <a:srgbClr val="FFFFFF"/>
                </a:solidFill>
              </a:rPr>
              <a:t>Promoting Civic Engagement in the Classroom</a:t>
            </a:r>
          </a:p>
        </p:txBody>
      </p:sp>
      <p:sp>
        <p:nvSpPr>
          <p:cNvPr id="3" name="Subtitle 2">
            <a:extLst>
              <a:ext uri="{FF2B5EF4-FFF2-40B4-BE49-F238E27FC236}">
                <a16:creationId xmlns:a16="http://schemas.microsoft.com/office/drawing/2014/main" id="{8CCBCF35-0F78-E143-BB75-0D67B8C75F0E}"/>
              </a:ext>
            </a:extLst>
          </p:cNvPr>
          <p:cNvSpPr>
            <a:spLocks noGrp="1"/>
          </p:cNvSpPr>
          <p:nvPr>
            <p:ph type="subTitle" idx="1"/>
          </p:nvPr>
        </p:nvSpPr>
        <p:spPr>
          <a:xfrm>
            <a:off x="1259305" y="4648688"/>
            <a:ext cx="9673389" cy="456711"/>
          </a:xfrm>
        </p:spPr>
        <p:txBody>
          <a:bodyPr vert="horz" lIns="91440" tIns="45720" rIns="91440" bIns="45720" rtlCol="0" anchor="t">
            <a:normAutofit/>
          </a:bodyPr>
          <a:lstStyle/>
          <a:p>
            <a:r>
              <a:rPr lang="en-US">
                <a:ea typeface="+mn-lt"/>
                <a:cs typeface="+mn-lt"/>
              </a:rPr>
              <a:t>Sandra</a:t>
            </a:r>
            <a:r>
              <a:rPr lang="en-US">
                <a:cs typeface="Calibri"/>
              </a:rPr>
              <a:t> Sullivan Dunbar, Ph.D. (Associate Professor, Department of Theology)</a:t>
            </a:r>
            <a:endParaRPr lang="en-US"/>
          </a:p>
        </p:txBody>
      </p:sp>
    </p:spTree>
    <p:extLst>
      <p:ext uri="{BB962C8B-B14F-4D97-AF65-F5344CB8AC3E}">
        <p14:creationId xmlns:p14="http://schemas.microsoft.com/office/powerpoint/2010/main" val="1152946959"/>
      </p:ext>
    </p:extLst>
  </p:cSld>
  <p:clrMapOvr>
    <a:overrideClrMapping bg1="dk1" tx1="lt1" bg2="dk2" tx2="lt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E9B3611-A9AD-4B67-988C-D935085638CA}"/>
              </a:ext>
            </a:extLst>
          </p:cNvPr>
          <p:cNvSpPr>
            <a:spLocks noGrp="1"/>
          </p:cNvSpPr>
          <p:nvPr>
            <p:ph idx="1"/>
          </p:nvPr>
        </p:nvSpPr>
        <p:spPr>
          <a:xfrm>
            <a:off x="360144" y="1050878"/>
            <a:ext cx="11540704" cy="6404355"/>
          </a:xfrm>
        </p:spPr>
        <p:txBody>
          <a:bodyPr vert="horz" lIns="91440" tIns="45720" rIns="91440" bIns="45720" rtlCol="0" anchor="ctr">
            <a:noAutofit/>
          </a:bodyPr>
          <a:lstStyle/>
          <a:p>
            <a:pPr marL="457200" lvl="1" indent="0">
              <a:buNone/>
            </a:pPr>
            <a:r>
              <a:rPr lang="en-US" sz="3600">
                <a:cs typeface="Calibri"/>
              </a:rPr>
              <a:t>Acknowledgements</a:t>
            </a:r>
            <a:endParaRPr lang="en-US">
              <a:cs typeface="Calibri"/>
            </a:endParaRPr>
          </a:p>
          <a:p>
            <a:pPr marL="457200" lvl="1" indent="0">
              <a:buNone/>
            </a:pPr>
            <a:r>
              <a:rPr lang="en-US">
                <a:cs typeface="Calibri"/>
              </a:rPr>
              <a:t>The</a:t>
            </a:r>
            <a:r>
              <a:rPr lang="en-US">
                <a:ea typeface="+mn-lt"/>
                <a:cs typeface="+mn-lt"/>
              </a:rPr>
              <a:t> Loyola community occupies the traditional homelands of the people of the Council of Three Fires, the Ojibwe, Potawatomi, and Odawa as well as the Menominee, Miami and Ho-Chunk nations. This was also a site of trade, travel, gathering and healing for more than a dozen other Native tribes and is still home to over 100,000 tribal members in the state of Illinois.</a:t>
            </a:r>
            <a:endParaRPr lang="en-US">
              <a:cs typeface="Calibri"/>
            </a:endParaRPr>
          </a:p>
          <a:p>
            <a:pPr marL="457200" lvl="1" indent="0">
              <a:buNone/>
            </a:pPr>
            <a:endParaRPr lang="en-US">
              <a:ea typeface="+mn-lt"/>
              <a:cs typeface="+mn-lt"/>
            </a:endParaRPr>
          </a:p>
          <a:p>
            <a:pPr marL="457200" lvl="1" indent="0">
              <a:buNone/>
            </a:pPr>
            <a:r>
              <a:rPr lang="en-US">
                <a:ea typeface="+mn-lt"/>
                <a:cs typeface="+mn-lt"/>
              </a:rPr>
              <a:t>Thank you to our contributors*: </a:t>
            </a:r>
          </a:p>
          <a:p>
            <a:pPr lvl="1"/>
            <a:r>
              <a:rPr lang="en-US">
                <a:ea typeface="+mn-lt"/>
                <a:cs typeface="+mn-lt"/>
              </a:rPr>
              <a:t>Sasha Adkins</a:t>
            </a:r>
          </a:p>
          <a:p>
            <a:pPr lvl="1"/>
            <a:r>
              <a:rPr lang="en-US">
                <a:ea typeface="+mn-lt"/>
                <a:cs typeface="+mn-lt"/>
              </a:rPr>
              <a:t>Rebecca Flores-Valeriano</a:t>
            </a:r>
          </a:p>
          <a:p>
            <a:pPr lvl="1"/>
            <a:r>
              <a:rPr lang="en-US">
                <a:ea typeface="+mn-lt"/>
                <a:cs typeface="+mn-lt"/>
              </a:rPr>
              <a:t>Ruth Gomberg-Muñoz</a:t>
            </a:r>
          </a:p>
          <a:p>
            <a:pPr lvl="1"/>
            <a:r>
              <a:rPr lang="en-US">
                <a:ea typeface="+mn-lt"/>
                <a:cs typeface="+mn-lt"/>
              </a:rPr>
              <a:t>Susan Haarman</a:t>
            </a:r>
          </a:p>
          <a:p>
            <a:pPr lvl="1"/>
            <a:r>
              <a:rPr lang="en-US">
                <a:ea typeface="+mn-lt"/>
                <a:cs typeface="+mn-lt"/>
              </a:rPr>
              <a:t>Sandra Sullivan-Dunbar</a:t>
            </a:r>
            <a:endParaRPr lang="en-US">
              <a:cs typeface="Calibri"/>
            </a:endParaRPr>
          </a:p>
          <a:p>
            <a:pPr lvl="1"/>
            <a:endParaRPr lang="en-US">
              <a:cs typeface="Calibri"/>
            </a:endParaRPr>
          </a:p>
          <a:p>
            <a:pPr marL="457200" lvl="1" indent="0">
              <a:buNone/>
            </a:pPr>
            <a:endParaRPr lang="en-US">
              <a:cs typeface="Calibri"/>
            </a:endParaRPr>
          </a:p>
          <a:p>
            <a:pPr marL="914400" lvl="2" indent="0">
              <a:buNone/>
            </a:pPr>
            <a:r>
              <a:rPr lang="en-US" i="1">
                <a:cs typeface="Calibri"/>
              </a:rPr>
              <a:t>*Jon Schmidt is not presenting, but did offer helpful feedback for the planning of this session.</a:t>
            </a:r>
            <a:endParaRPr lang="en-US">
              <a:cs typeface="Calibri"/>
            </a:endParaRPr>
          </a:p>
          <a:p>
            <a:pPr lvl="1"/>
            <a:endParaRPr lang="en-US">
              <a:cs typeface="Calibri"/>
            </a:endParaRPr>
          </a:p>
          <a:p>
            <a:pPr marL="457200" lvl="1" indent="0">
              <a:buNone/>
            </a:pPr>
            <a:endParaRPr lang="en-US">
              <a:cs typeface="Calibri"/>
            </a:endParaRPr>
          </a:p>
          <a:p>
            <a:pPr marL="457200" lvl="1" indent="0">
              <a:buNone/>
            </a:pPr>
            <a:endParaRPr lang="en-US">
              <a:cs typeface="Calibri"/>
            </a:endParaRPr>
          </a:p>
          <a:p>
            <a:pPr marL="457200" lvl="1" indent="0">
              <a:buNone/>
            </a:pPr>
            <a:endParaRPr lang="en-US">
              <a:cs typeface="Calibri"/>
            </a:endParaRPr>
          </a:p>
          <a:p>
            <a:pPr marL="457200" lvl="1" indent="0">
              <a:buNone/>
            </a:pPr>
            <a:endParaRPr lang="en-US">
              <a:cs typeface="Calibri"/>
            </a:endParaRPr>
          </a:p>
        </p:txBody>
      </p:sp>
    </p:spTree>
    <p:extLst>
      <p:ext uri="{BB962C8B-B14F-4D97-AF65-F5344CB8AC3E}">
        <p14:creationId xmlns:p14="http://schemas.microsoft.com/office/powerpoint/2010/main" val="29176971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FDC535F-AC0A-417D-96AB-6706BECACD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726" cy="6858000"/>
          </a:xfrm>
          <a:prstGeom prst="rect">
            <a:avLst/>
          </a:prstGeom>
          <a:solidFill>
            <a:srgbClr val="4C69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97AAAF8E-31DB-4148-8FCA-4D8233D691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5953" y="484068"/>
            <a:ext cx="6898027" cy="58893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screenshot of a cell phone&#10;&#10;Description automatically generated">
            <a:extLst>
              <a:ext uri="{FF2B5EF4-FFF2-40B4-BE49-F238E27FC236}">
                <a16:creationId xmlns:a16="http://schemas.microsoft.com/office/drawing/2014/main" id="{B69275B2-4E5D-294B-88C0-72DF3EAA628B}"/>
              </a:ext>
            </a:extLst>
          </p:cNvPr>
          <p:cNvPicPr>
            <a:picLocks noChangeAspect="1"/>
          </p:cNvPicPr>
          <p:nvPr/>
        </p:nvPicPr>
        <p:blipFill>
          <a:blip r:embed="rId3"/>
          <a:stretch>
            <a:fillRect/>
          </a:stretch>
        </p:blipFill>
        <p:spPr>
          <a:xfrm>
            <a:off x="2194805" y="806754"/>
            <a:ext cx="3500322" cy="5243929"/>
          </a:xfrm>
          <a:prstGeom prst="rect">
            <a:avLst/>
          </a:prstGeom>
        </p:spPr>
      </p:pic>
      <p:sp>
        <p:nvSpPr>
          <p:cNvPr id="16" name="Rectangle 15">
            <a:extLst>
              <a:ext uri="{FF2B5EF4-FFF2-40B4-BE49-F238E27FC236}">
                <a16:creationId xmlns:a16="http://schemas.microsoft.com/office/drawing/2014/main" id="{AA274328-4774-4DF9-BA53-452565122F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61393" y="484069"/>
            <a:ext cx="4145975" cy="349989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erson sitting at a table in front of a computer&#10;&#10;Description automatically generated">
            <a:extLst>
              <a:ext uri="{FF2B5EF4-FFF2-40B4-BE49-F238E27FC236}">
                <a16:creationId xmlns:a16="http://schemas.microsoft.com/office/drawing/2014/main" id="{FFDBBC69-73BF-4C40-A66A-88C31DE89EBE}"/>
              </a:ext>
            </a:extLst>
          </p:cNvPr>
          <p:cNvPicPr>
            <a:picLocks noChangeAspect="1"/>
          </p:cNvPicPr>
          <p:nvPr/>
        </p:nvPicPr>
        <p:blipFill>
          <a:blip r:embed="rId4"/>
          <a:stretch>
            <a:fillRect/>
          </a:stretch>
        </p:blipFill>
        <p:spPr>
          <a:xfrm>
            <a:off x="7883059" y="920527"/>
            <a:ext cx="3502643" cy="2626982"/>
          </a:xfrm>
          <a:prstGeom prst="rect">
            <a:avLst/>
          </a:prstGeom>
        </p:spPr>
      </p:pic>
      <p:sp>
        <p:nvSpPr>
          <p:cNvPr id="18" name="Rectangle 17">
            <a:extLst>
              <a:ext uri="{FF2B5EF4-FFF2-40B4-BE49-F238E27FC236}">
                <a16:creationId xmlns:a16="http://schemas.microsoft.com/office/drawing/2014/main" id="{01C7B46D-2FEF-4FAA-915B-8B21A66BB6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61393" y="4144834"/>
            <a:ext cx="4145975" cy="221151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group of people holding a sign&#10;&#10;Description automatically generated">
            <a:extLst>
              <a:ext uri="{FF2B5EF4-FFF2-40B4-BE49-F238E27FC236}">
                <a16:creationId xmlns:a16="http://schemas.microsoft.com/office/drawing/2014/main" id="{29A7070E-6EC8-A049-81E3-22BC346D607E}"/>
              </a:ext>
            </a:extLst>
          </p:cNvPr>
          <p:cNvPicPr>
            <a:picLocks noChangeAspect="1"/>
          </p:cNvPicPr>
          <p:nvPr/>
        </p:nvPicPr>
        <p:blipFill>
          <a:blip r:embed="rId5"/>
          <a:stretch>
            <a:fillRect/>
          </a:stretch>
        </p:blipFill>
        <p:spPr>
          <a:xfrm>
            <a:off x="8429386" y="4446259"/>
            <a:ext cx="2409988" cy="1608667"/>
          </a:xfrm>
          <a:prstGeom prst="rect">
            <a:avLst/>
          </a:prstGeom>
        </p:spPr>
      </p:pic>
    </p:spTree>
    <p:extLst>
      <p:ext uri="{BB962C8B-B14F-4D97-AF65-F5344CB8AC3E}">
        <p14:creationId xmlns:p14="http://schemas.microsoft.com/office/powerpoint/2010/main" val="72562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7A57295-2710-4920-B99A-4D1FA03A62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8067929-4D33-4306-9E2F-67C49CDDB5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3400" y="465745"/>
            <a:ext cx="11125200" cy="5639435"/>
          </a:xfrm>
          <a:prstGeom prst="rect">
            <a:avLst/>
          </a:prstGeom>
          <a:solidFill>
            <a:schemeClr val="tx1">
              <a:alpha val="9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1E9E746-F61F-EF4C-B434-D3F1950E5363}"/>
              </a:ext>
            </a:extLst>
          </p:cNvPr>
          <p:cNvSpPr>
            <a:spLocks noGrp="1"/>
          </p:cNvSpPr>
          <p:nvPr>
            <p:ph type="title"/>
          </p:nvPr>
        </p:nvSpPr>
        <p:spPr>
          <a:xfrm>
            <a:off x="838200" y="894027"/>
            <a:ext cx="3494362" cy="4782873"/>
          </a:xfrm>
        </p:spPr>
        <p:txBody>
          <a:bodyPr>
            <a:normAutofit/>
          </a:bodyPr>
          <a:lstStyle/>
          <a:p>
            <a:pPr algn="r"/>
            <a:r>
              <a:rPr lang="en-US" dirty="0">
                <a:solidFill>
                  <a:schemeClr val="bg1"/>
                </a:solidFill>
              </a:rPr>
              <a:t>Researching State Voting Laws</a:t>
            </a:r>
          </a:p>
        </p:txBody>
      </p:sp>
      <p:cxnSp>
        <p:nvCxnSpPr>
          <p:cNvPr id="12" name="Straight Connector 11">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bg1">
                <a:alpha val="8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0F297309-85C3-024F-BCDB-8F508C5ADBAE}"/>
              </a:ext>
            </a:extLst>
          </p:cNvPr>
          <p:cNvSpPr>
            <a:spLocks noGrp="1"/>
          </p:cNvSpPr>
          <p:nvPr>
            <p:ph idx="1"/>
          </p:nvPr>
        </p:nvSpPr>
        <p:spPr>
          <a:xfrm>
            <a:off x="4976032" y="1671638"/>
            <a:ext cx="6377768" cy="4005262"/>
          </a:xfrm>
        </p:spPr>
        <p:txBody>
          <a:bodyPr anchor="ctr">
            <a:normAutofit fontScale="92500" lnSpcReduction="20000"/>
          </a:bodyPr>
          <a:lstStyle/>
          <a:p>
            <a:r>
              <a:rPr lang="en-US" sz="2000" dirty="0">
                <a:solidFill>
                  <a:schemeClr val="bg1"/>
                </a:solidFill>
              </a:rPr>
              <a:t>Students are divided into groups and given a state to research</a:t>
            </a:r>
          </a:p>
          <a:p>
            <a:r>
              <a:rPr lang="en-US" sz="2000" dirty="0">
                <a:solidFill>
                  <a:schemeClr val="bg1"/>
                </a:solidFill>
              </a:rPr>
              <a:t>They are given a Google Doc of research resources</a:t>
            </a:r>
          </a:p>
          <a:p>
            <a:r>
              <a:rPr lang="en-US" sz="2000" dirty="0">
                <a:solidFill>
                  <a:schemeClr val="bg1"/>
                </a:solidFill>
              </a:rPr>
              <a:t>They look up:</a:t>
            </a:r>
          </a:p>
          <a:p>
            <a:pPr lvl="1"/>
            <a:r>
              <a:rPr lang="en-US" sz="2000" dirty="0">
                <a:solidFill>
                  <a:schemeClr val="bg1"/>
                </a:solidFill>
              </a:rPr>
              <a:t>Deadlines to register</a:t>
            </a:r>
          </a:p>
          <a:p>
            <a:pPr lvl="1"/>
            <a:r>
              <a:rPr lang="en-US" sz="2000" dirty="0">
                <a:solidFill>
                  <a:schemeClr val="bg1"/>
                </a:solidFill>
              </a:rPr>
              <a:t>Rules for who can order an absentee ballot, and deadlines for returning</a:t>
            </a:r>
          </a:p>
          <a:p>
            <a:pPr lvl="1"/>
            <a:r>
              <a:rPr lang="en-US" sz="2000" dirty="0">
                <a:solidFill>
                  <a:schemeClr val="bg1"/>
                </a:solidFill>
              </a:rPr>
              <a:t>Whether voter ID is required, and what kind of voter ID is accepted</a:t>
            </a:r>
          </a:p>
          <a:p>
            <a:pPr lvl="1"/>
            <a:r>
              <a:rPr lang="en-US" sz="2000" dirty="0">
                <a:solidFill>
                  <a:schemeClr val="bg1"/>
                </a:solidFill>
              </a:rPr>
              <a:t>Whether there is early voting and when it starts</a:t>
            </a:r>
          </a:p>
          <a:p>
            <a:pPr lvl="1"/>
            <a:r>
              <a:rPr lang="en-US" sz="2000" dirty="0">
                <a:solidFill>
                  <a:schemeClr val="bg1"/>
                </a:solidFill>
              </a:rPr>
              <a:t>Whether felons can vote, and if so, when</a:t>
            </a:r>
          </a:p>
          <a:p>
            <a:r>
              <a:rPr lang="en-US" sz="2000" dirty="0">
                <a:solidFill>
                  <a:schemeClr val="bg1"/>
                </a:solidFill>
              </a:rPr>
              <a:t>In the process, they gain practical information as well as an awareness of voter suppression, how students are targeted, and importance of state election and voter laws</a:t>
            </a:r>
          </a:p>
          <a:p>
            <a:endParaRPr lang="en-US" sz="2000" dirty="0">
              <a:solidFill>
                <a:schemeClr val="bg1"/>
              </a:solidFill>
            </a:endParaRPr>
          </a:p>
          <a:p>
            <a:pPr lvl="1"/>
            <a:endParaRPr lang="en-US" sz="2000" dirty="0">
              <a:solidFill>
                <a:schemeClr val="bg1"/>
              </a:solidFill>
            </a:endParaRPr>
          </a:p>
          <a:p>
            <a:endParaRPr lang="en-US" sz="2000" dirty="0">
              <a:solidFill>
                <a:schemeClr val="bg1"/>
              </a:solidFill>
            </a:endParaRPr>
          </a:p>
        </p:txBody>
      </p:sp>
    </p:spTree>
    <p:extLst>
      <p:ext uri="{BB962C8B-B14F-4D97-AF65-F5344CB8AC3E}">
        <p14:creationId xmlns:p14="http://schemas.microsoft.com/office/powerpoint/2010/main" val="410702957"/>
      </p:ext>
    </p:extLst>
  </p:cSld>
  <p:clrMapOvr>
    <a:overrideClrMapping bg1="dk1" tx1="lt1" bg2="dk2" tx2="lt2" accent1="accent1" accent2="accent2" accent3="accent3" accent4="accent4" accent5="accent5" accent6="accent6" hlink="hlink" folHlink="folHlink"/>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7A57295-2710-4920-B99A-4D1FA03A62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8067929-4D33-4306-9E2F-67C49CDDB5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3400" y="465745"/>
            <a:ext cx="11125200" cy="5639435"/>
          </a:xfrm>
          <a:prstGeom prst="rect">
            <a:avLst/>
          </a:prstGeom>
          <a:solidFill>
            <a:schemeClr val="tx1">
              <a:alpha val="9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9681EED-DF5D-D345-8F13-6B0C1CAD7C04}"/>
              </a:ext>
            </a:extLst>
          </p:cNvPr>
          <p:cNvSpPr>
            <a:spLocks noGrp="1"/>
          </p:cNvSpPr>
          <p:nvPr>
            <p:ph type="title"/>
          </p:nvPr>
        </p:nvSpPr>
        <p:spPr>
          <a:xfrm>
            <a:off x="838200" y="894027"/>
            <a:ext cx="3494362" cy="4782873"/>
          </a:xfrm>
        </p:spPr>
        <p:txBody>
          <a:bodyPr>
            <a:normAutofit/>
          </a:bodyPr>
          <a:lstStyle/>
          <a:p>
            <a:pPr algn="r"/>
            <a:r>
              <a:rPr lang="en-US" dirty="0">
                <a:solidFill>
                  <a:schemeClr val="bg1"/>
                </a:solidFill>
              </a:rPr>
              <a:t>Teaching students how to contact their legislators</a:t>
            </a:r>
          </a:p>
        </p:txBody>
      </p:sp>
      <p:cxnSp>
        <p:nvCxnSpPr>
          <p:cNvPr id="12" name="Straight Connector 11">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bg1">
                <a:alpha val="8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A1229786-294E-8F4E-A209-B1C79CD0B797}"/>
              </a:ext>
            </a:extLst>
          </p:cNvPr>
          <p:cNvSpPr>
            <a:spLocks noGrp="1"/>
          </p:cNvSpPr>
          <p:nvPr>
            <p:ph idx="1"/>
          </p:nvPr>
        </p:nvSpPr>
        <p:spPr>
          <a:xfrm>
            <a:off x="4976032" y="894027"/>
            <a:ext cx="6377768" cy="4782873"/>
          </a:xfrm>
        </p:spPr>
        <p:txBody>
          <a:bodyPr anchor="ctr">
            <a:normAutofit/>
          </a:bodyPr>
          <a:lstStyle/>
          <a:p>
            <a:pPr marL="0" indent="0">
              <a:buNone/>
            </a:pPr>
            <a:r>
              <a:rPr lang="en-US" sz="2400" dirty="0">
                <a:solidFill>
                  <a:schemeClr val="bg1"/>
                </a:solidFill>
              </a:rPr>
              <a:t>I provide a Google Doc with links that help students learn: </a:t>
            </a:r>
          </a:p>
          <a:p>
            <a:r>
              <a:rPr lang="en-US" sz="2400" dirty="0">
                <a:solidFill>
                  <a:schemeClr val="bg1"/>
                </a:solidFill>
              </a:rPr>
              <a:t>How to find out who their legislators are</a:t>
            </a:r>
          </a:p>
          <a:p>
            <a:r>
              <a:rPr lang="en-US" sz="2400" dirty="0">
                <a:solidFill>
                  <a:schemeClr val="bg1"/>
                </a:solidFill>
              </a:rPr>
              <a:t>How to find their phone numbers</a:t>
            </a:r>
          </a:p>
          <a:p>
            <a:r>
              <a:rPr lang="en-US" sz="2400" dirty="0">
                <a:solidFill>
                  <a:schemeClr val="bg1"/>
                </a:solidFill>
              </a:rPr>
              <a:t>How to make their call as effective as possible</a:t>
            </a:r>
          </a:p>
          <a:p>
            <a:r>
              <a:rPr lang="en-US" sz="2400" dirty="0">
                <a:solidFill>
                  <a:schemeClr val="bg1"/>
                </a:solidFill>
              </a:rPr>
              <a:t>How to call even if they have social anxiety</a:t>
            </a:r>
          </a:p>
          <a:p>
            <a:r>
              <a:rPr lang="en-US" sz="2400" dirty="0">
                <a:solidFill>
                  <a:schemeClr val="bg1"/>
                </a:solidFill>
              </a:rPr>
              <a:t>How to fax their legislator</a:t>
            </a:r>
          </a:p>
          <a:p>
            <a:r>
              <a:rPr lang="en-US" sz="2400" dirty="0">
                <a:solidFill>
                  <a:schemeClr val="bg1"/>
                </a:solidFill>
              </a:rPr>
              <a:t>How to find out what their legislator is voting on this week</a:t>
            </a:r>
          </a:p>
          <a:p>
            <a:endParaRPr lang="en-US" sz="2400" dirty="0">
              <a:solidFill>
                <a:schemeClr val="bg1"/>
              </a:solidFill>
            </a:endParaRPr>
          </a:p>
        </p:txBody>
      </p:sp>
    </p:spTree>
    <p:extLst>
      <p:ext uri="{BB962C8B-B14F-4D97-AF65-F5344CB8AC3E}">
        <p14:creationId xmlns:p14="http://schemas.microsoft.com/office/powerpoint/2010/main" val="2850312180"/>
      </p:ext>
    </p:extLst>
  </p:cSld>
  <p:clrMapOvr>
    <a:overrideClrMapping bg1="dk1" tx1="lt1" bg2="dk2" tx2="lt2" accent1="accent1" accent2="accent2" accent3="accent3" accent4="accent4" accent5="accent5" accent6="accent6" hlink="hlink" folHlink="folHlink"/>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593E54">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CD1B7C8-841F-6D4B-8460-405CE413ED29}"/>
              </a:ext>
            </a:extLst>
          </p:cNvPr>
          <p:cNvSpPr>
            <a:spLocks noGrp="1"/>
          </p:cNvSpPr>
          <p:nvPr>
            <p:ph type="title"/>
          </p:nvPr>
        </p:nvSpPr>
        <p:spPr>
          <a:xfrm>
            <a:off x="524256" y="4767072"/>
            <a:ext cx="6594189" cy="1625210"/>
          </a:xfrm>
        </p:spPr>
        <p:txBody>
          <a:bodyPr vert="horz" lIns="91440" tIns="45720" rIns="91440" bIns="45720" rtlCol="0" anchor="ctr">
            <a:normAutofit/>
          </a:bodyPr>
          <a:lstStyle/>
          <a:p>
            <a:pPr algn="r"/>
            <a:r>
              <a:rPr lang="en-US">
                <a:solidFill>
                  <a:srgbClr val="FFFFFF"/>
                </a:solidFill>
              </a:rPr>
              <a:t>Teaching students to research candidates</a:t>
            </a:r>
          </a:p>
        </p:txBody>
      </p:sp>
      <p:pic>
        <p:nvPicPr>
          <p:cNvPr id="6" name="Content Placeholder 5" descr="A person standing in a room&#10;&#10;Description automatically generated">
            <a:extLst>
              <a:ext uri="{FF2B5EF4-FFF2-40B4-BE49-F238E27FC236}">
                <a16:creationId xmlns:a16="http://schemas.microsoft.com/office/drawing/2014/main" id="{31FF914F-8DF1-BE49-B868-A7910CCE69EF}"/>
              </a:ext>
            </a:extLst>
          </p:cNvPr>
          <p:cNvPicPr>
            <a:picLocks noGrp="1" noChangeAspect="1"/>
          </p:cNvPicPr>
          <p:nvPr>
            <p:ph sz="half" idx="2"/>
          </p:nvPr>
        </p:nvPicPr>
        <p:blipFill rotWithShape="1">
          <a:blip r:embed="rId2"/>
          <a:srcRect l="3767" r="1" b="1"/>
          <a:stretch/>
        </p:blipFill>
        <p:spPr>
          <a:xfrm>
            <a:off x="327547" y="321733"/>
            <a:ext cx="7058306" cy="4107392"/>
          </a:xfrm>
          <a:prstGeom prst="rect">
            <a:avLst/>
          </a:prstGeom>
        </p:spPr>
      </p:pic>
      <p:sp>
        <p:nvSpPr>
          <p:cNvPr id="13" name="Rectangle 12">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A4141C3B-EC12-9441-9C1C-BAF02FD78893}"/>
              </a:ext>
            </a:extLst>
          </p:cNvPr>
          <p:cNvSpPr>
            <a:spLocks noGrp="1"/>
          </p:cNvSpPr>
          <p:nvPr>
            <p:ph sz="half" idx="1"/>
          </p:nvPr>
        </p:nvSpPr>
        <p:spPr>
          <a:xfrm>
            <a:off x="8029319" y="917725"/>
            <a:ext cx="3424739" cy="4852362"/>
          </a:xfrm>
        </p:spPr>
        <p:txBody>
          <a:bodyPr vert="horz" lIns="91440" tIns="45720" rIns="91440" bIns="45720" rtlCol="0" anchor="ctr">
            <a:normAutofit/>
          </a:bodyPr>
          <a:lstStyle/>
          <a:p>
            <a:r>
              <a:rPr lang="en-US" sz="2000" dirty="0">
                <a:solidFill>
                  <a:srgbClr val="FFFFFF"/>
                </a:solidFill>
              </a:rPr>
              <a:t>Ballotpedia</a:t>
            </a:r>
          </a:p>
          <a:p>
            <a:r>
              <a:rPr lang="en-US" sz="2000" dirty="0">
                <a:solidFill>
                  <a:srgbClr val="FFFFFF"/>
                </a:solidFill>
              </a:rPr>
              <a:t>Open Secrets</a:t>
            </a:r>
          </a:p>
          <a:p>
            <a:r>
              <a:rPr lang="en-US" sz="2000" dirty="0" err="1">
                <a:solidFill>
                  <a:srgbClr val="FFFFFF"/>
                </a:solidFill>
              </a:rPr>
              <a:t>SmartVote</a:t>
            </a:r>
            <a:endParaRPr lang="en-US" sz="2000" dirty="0">
              <a:solidFill>
                <a:srgbClr val="FFFFFF"/>
              </a:solidFill>
            </a:endParaRPr>
          </a:p>
          <a:p>
            <a:r>
              <a:rPr lang="en-US" sz="2000" dirty="0">
                <a:solidFill>
                  <a:srgbClr val="FFFFFF"/>
                </a:solidFill>
              </a:rPr>
              <a:t>Candidate web sites</a:t>
            </a:r>
          </a:p>
          <a:p>
            <a:r>
              <a:rPr lang="en-US" sz="2000" dirty="0">
                <a:solidFill>
                  <a:srgbClr val="FFFFFF"/>
                </a:solidFill>
              </a:rPr>
              <a:t>Tracking news coverage</a:t>
            </a:r>
          </a:p>
          <a:p>
            <a:r>
              <a:rPr lang="en-US" sz="2000" dirty="0">
                <a:solidFill>
                  <a:srgbClr val="FFFFFF"/>
                </a:solidFill>
              </a:rPr>
              <a:t>Social media </a:t>
            </a:r>
          </a:p>
          <a:p>
            <a:r>
              <a:rPr lang="en-US" sz="2000" dirty="0" err="1">
                <a:solidFill>
                  <a:srgbClr val="FFFFFF"/>
                </a:solidFill>
              </a:rPr>
              <a:t>Politifact</a:t>
            </a:r>
            <a:endParaRPr lang="en-US" sz="2000" dirty="0">
              <a:solidFill>
                <a:srgbClr val="FFFFFF"/>
              </a:solidFill>
            </a:endParaRPr>
          </a:p>
          <a:p>
            <a:r>
              <a:rPr lang="en-US" sz="2000" dirty="0">
                <a:solidFill>
                  <a:srgbClr val="FFFFFF"/>
                </a:solidFill>
              </a:rPr>
              <a:t>Voting guides on judicial races</a:t>
            </a:r>
          </a:p>
          <a:p>
            <a:r>
              <a:rPr lang="en-US" sz="2000" dirty="0">
                <a:solidFill>
                  <a:srgbClr val="FFFFFF"/>
                </a:solidFill>
              </a:rPr>
              <a:t>Countering cynicism</a:t>
            </a:r>
          </a:p>
          <a:p>
            <a:endParaRPr lang="en-US" sz="2000" dirty="0">
              <a:solidFill>
                <a:srgbClr val="FFFFFF"/>
              </a:solidFill>
            </a:endParaRPr>
          </a:p>
        </p:txBody>
      </p:sp>
    </p:spTree>
    <p:extLst>
      <p:ext uri="{BB962C8B-B14F-4D97-AF65-F5344CB8AC3E}">
        <p14:creationId xmlns:p14="http://schemas.microsoft.com/office/powerpoint/2010/main" val="42377075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CEC27341-4ABB-43EF-9E57-10A858F925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726" cy="6858000"/>
          </a:xfrm>
          <a:prstGeom prst="rect">
            <a:avLst/>
          </a:prstGeom>
          <a:solidFill>
            <a:srgbClr val="3058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D2B98C55-54CC-433B-905F-FB0B2D2009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5953" y="484068"/>
            <a:ext cx="3414014" cy="58893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group of people posing for the camera&#10;&#10;Description automatically generated">
            <a:extLst>
              <a:ext uri="{FF2B5EF4-FFF2-40B4-BE49-F238E27FC236}">
                <a16:creationId xmlns:a16="http://schemas.microsoft.com/office/drawing/2014/main" id="{07012E7E-C3C4-7B4C-9C06-DC32C52738CD}"/>
              </a:ext>
            </a:extLst>
          </p:cNvPr>
          <p:cNvPicPr>
            <a:picLocks noChangeAspect="1"/>
          </p:cNvPicPr>
          <p:nvPr/>
        </p:nvPicPr>
        <p:blipFill>
          <a:blip r:embed="rId2"/>
          <a:stretch>
            <a:fillRect/>
          </a:stretch>
        </p:blipFill>
        <p:spPr>
          <a:xfrm>
            <a:off x="814559" y="1338890"/>
            <a:ext cx="2781372" cy="4179657"/>
          </a:xfrm>
          <a:prstGeom prst="rect">
            <a:avLst/>
          </a:prstGeom>
        </p:spPr>
      </p:pic>
      <p:sp>
        <p:nvSpPr>
          <p:cNvPr id="24" name="Rectangle 23">
            <a:extLst>
              <a:ext uri="{FF2B5EF4-FFF2-40B4-BE49-F238E27FC236}">
                <a16:creationId xmlns:a16="http://schemas.microsoft.com/office/drawing/2014/main" id="{19E21906-D4D4-4F16-9228-3E004930E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71968" y="485853"/>
            <a:ext cx="3575304" cy="58893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A picture containing text, person, person, newspaper&#10;&#10;Description automatically generated">
            <a:extLst>
              <a:ext uri="{FF2B5EF4-FFF2-40B4-BE49-F238E27FC236}">
                <a16:creationId xmlns:a16="http://schemas.microsoft.com/office/drawing/2014/main" id="{33668329-4FB4-BA40-B55B-0DABF13644CE}"/>
              </a:ext>
            </a:extLst>
          </p:cNvPr>
          <p:cNvPicPr>
            <a:picLocks noChangeAspect="1"/>
          </p:cNvPicPr>
          <p:nvPr/>
        </p:nvPicPr>
        <p:blipFill>
          <a:blip r:embed="rId3"/>
          <a:stretch>
            <a:fillRect/>
          </a:stretch>
        </p:blipFill>
        <p:spPr>
          <a:xfrm>
            <a:off x="4392567" y="1250108"/>
            <a:ext cx="2941124" cy="4357220"/>
          </a:xfrm>
          <a:prstGeom prst="rect">
            <a:avLst/>
          </a:prstGeom>
        </p:spPr>
      </p:pic>
      <p:sp>
        <p:nvSpPr>
          <p:cNvPr id="26" name="Rectangle 25">
            <a:extLst>
              <a:ext uri="{FF2B5EF4-FFF2-40B4-BE49-F238E27FC236}">
                <a16:creationId xmlns:a16="http://schemas.microsoft.com/office/drawing/2014/main" id="{865BCC85-4C69-4CFB-A36A-6A489B87FF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08139" y="484069"/>
            <a:ext cx="3899229" cy="286421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person, person, photo, standing&#10;&#10;Description automatically generated">
            <a:extLst>
              <a:ext uri="{FF2B5EF4-FFF2-40B4-BE49-F238E27FC236}">
                <a16:creationId xmlns:a16="http://schemas.microsoft.com/office/drawing/2014/main" id="{1FC51D2A-7E0B-0948-A9BA-FE2282F3AA40}"/>
              </a:ext>
            </a:extLst>
          </p:cNvPr>
          <p:cNvPicPr>
            <a:picLocks noChangeAspect="1"/>
          </p:cNvPicPr>
          <p:nvPr/>
        </p:nvPicPr>
        <p:blipFill>
          <a:blip r:embed="rId4"/>
          <a:stretch>
            <a:fillRect/>
          </a:stretch>
        </p:blipFill>
        <p:spPr>
          <a:xfrm>
            <a:off x="8129873" y="1006208"/>
            <a:ext cx="3255829" cy="1815124"/>
          </a:xfrm>
          <a:prstGeom prst="rect">
            <a:avLst/>
          </a:prstGeom>
        </p:spPr>
      </p:pic>
      <p:sp>
        <p:nvSpPr>
          <p:cNvPr id="28" name="Rectangle 27">
            <a:extLst>
              <a:ext uri="{FF2B5EF4-FFF2-40B4-BE49-F238E27FC236}">
                <a16:creationId xmlns:a16="http://schemas.microsoft.com/office/drawing/2014/main" id="{3A14BDAC-394B-4E9A-8ECE-61AA1A7C23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08139" y="3509152"/>
            <a:ext cx="3899229" cy="28472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close up of a sign&#10;&#10;Description automatically generated">
            <a:extLst>
              <a:ext uri="{FF2B5EF4-FFF2-40B4-BE49-F238E27FC236}">
                <a16:creationId xmlns:a16="http://schemas.microsoft.com/office/drawing/2014/main" id="{8015B532-1526-5F4D-B0A2-90AD99EF1BFB}"/>
              </a:ext>
            </a:extLst>
          </p:cNvPr>
          <p:cNvPicPr>
            <a:picLocks noChangeAspect="1"/>
          </p:cNvPicPr>
          <p:nvPr/>
        </p:nvPicPr>
        <p:blipFill>
          <a:blip r:embed="rId5"/>
          <a:stretch>
            <a:fillRect/>
          </a:stretch>
        </p:blipFill>
        <p:spPr>
          <a:xfrm>
            <a:off x="8129873" y="4086938"/>
            <a:ext cx="3255829" cy="1711935"/>
          </a:xfrm>
          <a:prstGeom prst="rect">
            <a:avLst/>
          </a:prstGeom>
        </p:spPr>
      </p:pic>
    </p:spTree>
    <p:extLst>
      <p:ext uri="{BB962C8B-B14F-4D97-AF65-F5344CB8AC3E}">
        <p14:creationId xmlns:p14="http://schemas.microsoft.com/office/powerpoint/2010/main" val="41872531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515236">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6CF919A-F684-9A42-B8D6-25A288B8AAF9}"/>
              </a:ext>
            </a:extLst>
          </p:cNvPr>
          <p:cNvSpPr>
            <a:spLocks noGrp="1"/>
          </p:cNvSpPr>
          <p:nvPr>
            <p:ph type="title"/>
          </p:nvPr>
        </p:nvSpPr>
        <p:spPr>
          <a:xfrm>
            <a:off x="524256" y="4767072"/>
            <a:ext cx="6594189" cy="1625210"/>
          </a:xfrm>
        </p:spPr>
        <p:txBody>
          <a:bodyPr vert="horz" lIns="91440" tIns="45720" rIns="91440" bIns="45720" rtlCol="0" anchor="ctr">
            <a:normAutofit/>
          </a:bodyPr>
          <a:lstStyle/>
          <a:p>
            <a:pPr algn="r"/>
            <a:r>
              <a:rPr lang="en-US" dirty="0">
                <a:solidFill>
                  <a:srgbClr val="FFFFFF"/>
                </a:solidFill>
              </a:rPr>
              <a:t>Emphasizing state and local elections</a:t>
            </a:r>
          </a:p>
        </p:txBody>
      </p:sp>
      <p:pic>
        <p:nvPicPr>
          <p:cNvPr id="5" name="Picture Placeholder 5" descr="A group of people in a room&#10;&#10;Description automatically generated">
            <a:extLst>
              <a:ext uri="{FF2B5EF4-FFF2-40B4-BE49-F238E27FC236}">
                <a16:creationId xmlns:a16="http://schemas.microsoft.com/office/drawing/2014/main" id="{CD746D81-D274-BA4E-B8C0-1FFB43E18E60}"/>
              </a:ext>
            </a:extLst>
          </p:cNvPr>
          <p:cNvPicPr>
            <a:picLocks noGrp="1" noChangeAspect="1"/>
          </p:cNvPicPr>
          <p:nvPr>
            <p:ph sz="half" idx="2"/>
          </p:nvPr>
        </p:nvPicPr>
        <p:blipFill rotWithShape="1">
          <a:blip r:embed="rId2"/>
          <a:srcRect r="1" b="2199"/>
          <a:stretch/>
        </p:blipFill>
        <p:spPr>
          <a:xfrm>
            <a:off x="327547" y="321733"/>
            <a:ext cx="7058306" cy="4107392"/>
          </a:xfrm>
          <a:prstGeom prst="rect">
            <a:avLst/>
          </a:prstGeom>
        </p:spPr>
      </p:pic>
      <p:sp>
        <p:nvSpPr>
          <p:cNvPr id="12" name="Rectangle 11">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5A753769-38B5-2B45-91C1-178A3AC8F210}"/>
              </a:ext>
            </a:extLst>
          </p:cNvPr>
          <p:cNvSpPr>
            <a:spLocks noGrp="1"/>
          </p:cNvSpPr>
          <p:nvPr>
            <p:ph sz="half" idx="1"/>
          </p:nvPr>
        </p:nvSpPr>
        <p:spPr>
          <a:xfrm>
            <a:off x="8029319" y="917725"/>
            <a:ext cx="3424739" cy="4852362"/>
          </a:xfrm>
        </p:spPr>
        <p:txBody>
          <a:bodyPr vert="horz" lIns="91440" tIns="45720" rIns="91440" bIns="45720" rtlCol="0" anchor="ctr">
            <a:normAutofit fontScale="92500" lnSpcReduction="10000"/>
          </a:bodyPr>
          <a:lstStyle/>
          <a:p>
            <a:r>
              <a:rPr lang="en-US" sz="2000" dirty="0">
                <a:solidFill>
                  <a:srgbClr val="FFFFFF"/>
                </a:solidFill>
              </a:rPr>
              <a:t>I emphasize that students have state and local legislators as well. Some students don’t know this! </a:t>
            </a:r>
          </a:p>
          <a:p>
            <a:r>
              <a:rPr lang="en-US" sz="2000" dirty="0">
                <a:solidFill>
                  <a:srgbClr val="FFFFFF"/>
                </a:solidFill>
              </a:rPr>
              <a:t>While there is gridlock in DC, state legislators can have a big impact on voting rights, public health (coronavirus!), gun laws, environmental protection, education. </a:t>
            </a:r>
          </a:p>
          <a:p>
            <a:r>
              <a:rPr lang="en-US" sz="2000" dirty="0">
                <a:solidFill>
                  <a:srgbClr val="FFFFFF"/>
                </a:solidFill>
              </a:rPr>
              <a:t>Criminal justice policy is made primarily at the state and local level. </a:t>
            </a:r>
          </a:p>
          <a:p>
            <a:r>
              <a:rPr lang="en-US" sz="2000" dirty="0">
                <a:solidFill>
                  <a:srgbClr val="FFFFFF"/>
                </a:solidFill>
              </a:rPr>
              <a:t>With a state or local elected official, you are a much bigger fish in their sea. If you call them you might be one of five calls that day! </a:t>
            </a:r>
          </a:p>
        </p:txBody>
      </p:sp>
    </p:spTree>
    <p:extLst>
      <p:ext uri="{BB962C8B-B14F-4D97-AF65-F5344CB8AC3E}">
        <p14:creationId xmlns:p14="http://schemas.microsoft.com/office/powerpoint/2010/main" val="32753944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7A57295-2710-4920-B99A-4D1FA03A62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8067929-4D33-4306-9E2F-67C49CDDB5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3400" y="465745"/>
            <a:ext cx="11125200" cy="5639435"/>
          </a:xfrm>
          <a:prstGeom prst="rect">
            <a:avLst/>
          </a:prstGeom>
          <a:solidFill>
            <a:schemeClr val="tx1">
              <a:alpha val="9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A4288C6-0E33-1D4E-B2AF-49398809FC8E}"/>
              </a:ext>
            </a:extLst>
          </p:cNvPr>
          <p:cNvSpPr>
            <a:spLocks noGrp="1"/>
          </p:cNvSpPr>
          <p:nvPr>
            <p:ph type="title"/>
          </p:nvPr>
        </p:nvSpPr>
        <p:spPr>
          <a:xfrm>
            <a:off x="838200" y="894027"/>
            <a:ext cx="3494362" cy="4782873"/>
          </a:xfrm>
        </p:spPr>
        <p:txBody>
          <a:bodyPr>
            <a:normAutofit/>
          </a:bodyPr>
          <a:lstStyle/>
          <a:p>
            <a:pPr algn="r"/>
            <a:r>
              <a:rPr lang="en-US">
                <a:solidFill>
                  <a:schemeClr val="bg1"/>
                </a:solidFill>
              </a:rPr>
              <a:t>Media Literacy</a:t>
            </a:r>
          </a:p>
        </p:txBody>
      </p:sp>
      <p:cxnSp>
        <p:nvCxnSpPr>
          <p:cNvPr id="12" name="Straight Connector 11">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bg1">
                <a:alpha val="8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05C154A4-C547-0A47-9F7D-48A91AAC994B}"/>
              </a:ext>
            </a:extLst>
          </p:cNvPr>
          <p:cNvSpPr>
            <a:spLocks noGrp="1"/>
          </p:cNvSpPr>
          <p:nvPr>
            <p:ph idx="1"/>
          </p:nvPr>
        </p:nvSpPr>
        <p:spPr>
          <a:xfrm>
            <a:off x="4976032" y="894027"/>
            <a:ext cx="6377768" cy="4782873"/>
          </a:xfrm>
        </p:spPr>
        <p:txBody>
          <a:bodyPr anchor="ctr">
            <a:normAutofit/>
          </a:bodyPr>
          <a:lstStyle/>
          <a:p>
            <a:r>
              <a:rPr lang="en-US" sz="2000" dirty="0">
                <a:solidFill>
                  <a:schemeClr val="bg1"/>
                </a:solidFill>
              </a:rPr>
              <a:t>I am working on finding ways to teach critical media consumption</a:t>
            </a:r>
          </a:p>
          <a:p>
            <a:r>
              <a:rPr lang="en-US" sz="2000" dirty="0">
                <a:solidFill>
                  <a:schemeClr val="bg1"/>
                </a:solidFill>
              </a:rPr>
              <a:t>It’s hard – you can give some basic tools for critical media consumption, but to really get good at it is a lifetime project. </a:t>
            </a:r>
          </a:p>
          <a:p>
            <a:r>
              <a:rPr lang="en-US" sz="2000" dirty="0">
                <a:solidFill>
                  <a:schemeClr val="bg1"/>
                </a:solidFill>
              </a:rPr>
              <a:t>I emphasize that news sources are like friends. You have to hang out with them for a while, see them make mistakes and how they handle that, watch them interact with others, get to know their foibles and what kinds of things you can rely on them for, and what kinds of things for which it is best to turn to other sources. You need more than one friend! </a:t>
            </a:r>
          </a:p>
          <a:p>
            <a:r>
              <a:rPr lang="en-US" sz="2000" dirty="0">
                <a:solidFill>
                  <a:schemeClr val="bg1"/>
                </a:solidFill>
              </a:rPr>
              <a:t>Semester-long social justice research projects provide one way for students to engage over time with varied sources on the same topic and learn who to trust. </a:t>
            </a:r>
          </a:p>
        </p:txBody>
      </p:sp>
    </p:spTree>
    <p:extLst>
      <p:ext uri="{BB962C8B-B14F-4D97-AF65-F5344CB8AC3E}">
        <p14:creationId xmlns:p14="http://schemas.microsoft.com/office/powerpoint/2010/main" val="362984472"/>
      </p:ext>
    </p:extLst>
  </p:cSld>
  <p:clrMapOvr>
    <a:overrideClrMapping bg1="dk1" tx1="lt1" bg2="dk2" tx2="lt2" accent1="accent1" accent2="accent2" accent3="accent3" accent4="accent4" accent5="accent5" accent6="accent6" hlink="hlink" folHlink="folHlink"/>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7A57295-2710-4920-B99A-4D1FA03A62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8067929-4D33-4306-9E2F-67C49CDDB5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3400" y="465745"/>
            <a:ext cx="11125200" cy="5639435"/>
          </a:xfrm>
          <a:prstGeom prst="rect">
            <a:avLst/>
          </a:prstGeom>
          <a:solidFill>
            <a:schemeClr val="tx1">
              <a:alpha val="9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FD548D6-84A4-CE46-987B-468527856567}"/>
              </a:ext>
            </a:extLst>
          </p:cNvPr>
          <p:cNvSpPr>
            <a:spLocks noGrp="1"/>
          </p:cNvSpPr>
          <p:nvPr>
            <p:ph type="title"/>
          </p:nvPr>
        </p:nvSpPr>
        <p:spPr>
          <a:xfrm>
            <a:off x="838200" y="894027"/>
            <a:ext cx="3494362" cy="4782873"/>
          </a:xfrm>
        </p:spPr>
        <p:txBody>
          <a:bodyPr>
            <a:normAutofit/>
          </a:bodyPr>
          <a:lstStyle/>
          <a:p>
            <a:pPr algn="r"/>
            <a:r>
              <a:rPr lang="en-US" sz="4100" dirty="0">
                <a:solidFill>
                  <a:schemeClr val="bg1"/>
                </a:solidFill>
              </a:rPr>
              <a:t>Some resources for sharpening students’ critical media consumption skills:</a:t>
            </a:r>
          </a:p>
        </p:txBody>
      </p:sp>
      <p:cxnSp>
        <p:nvCxnSpPr>
          <p:cNvPr id="12" name="Straight Connector 11">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bg1">
                <a:alpha val="8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EC4EDE51-EF20-9240-A0DA-E27FC6A3EF92}"/>
              </a:ext>
            </a:extLst>
          </p:cNvPr>
          <p:cNvSpPr>
            <a:spLocks noGrp="1"/>
          </p:cNvSpPr>
          <p:nvPr>
            <p:ph idx="1"/>
          </p:nvPr>
        </p:nvSpPr>
        <p:spPr>
          <a:xfrm>
            <a:off x="4976032" y="894027"/>
            <a:ext cx="6377768" cy="4782873"/>
          </a:xfrm>
        </p:spPr>
        <p:txBody>
          <a:bodyPr anchor="ctr">
            <a:normAutofit/>
          </a:bodyPr>
          <a:lstStyle/>
          <a:p>
            <a:r>
              <a:rPr lang="en-US" sz="2000" dirty="0">
                <a:solidFill>
                  <a:schemeClr val="bg1"/>
                </a:solidFill>
              </a:rPr>
              <a:t>News Literacy Project (</a:t>
            </a:r>
            <a:r>
              <a:rPr lang="en-US" sz="2000" dirty="0" err="1">
                <a:solidFill>
                  <a:schemeClr val="bg1"/>
                </a:solidFill>
              </a:rPr>
              <a:t>newslit.org</a:t>
            </a:r>
            <a:r>
              <a:rPr lang="en-US" sz="2000" dirty="0">
                <a:solidFill>
                  <a:schemeClr val="bg1"/>
                </a:solidFill>
              </a:rPr>
              <a:t>) – has some quizzes on evaluating news reporting and sources.</a:t>
            </a:r>
          </a:p>
          <a:p>
            <a:r>
              <a:rPr lang="en-US" sz="2000" dirty="0">
                <a:solidFill>
                  <a:schemeClr val="bg1"/>
                </a:solidFill>
              </a:rPr>
              <a:t>Stanford University’s Civic Online Reasoning Project: </a:t>
            </a:r>
            <a:r>
              <a:rPr lang="en-US" sz="2000" dirty="0" err="1">
                <a:solidFill>
                  <a:schemeClr val="bg1"/>
                </a:solidFill>
              </a:rPr>
              <a:t>cor.Stanford.edu</a:t>
            </a:r>
            <a:endParaRPr lang="en-US" sz="2000" dirty="0">
              <a:solidFill>
                <a:schemeClr val="bg1"/>
              </a:solidFill>
            </a:endParaRPr>
          </a:p>
          <a:p>
            <a:r>
              <a:rPr lang="en-US" sz="2000" dirty="0">
                <a:solidFill>
                  <a:schemeClr val="bg1"/>
                </a:solidFill>
              </a:rPr>
              <a:t>American Association of State Colleges and Universities Digital Polarization Project: </a:t>
            </a:r>
            <a:r>
              <a:rPr lang="en-US" sz="2000" dirty="0" err="1">
                <a:solidFill>
                  <a:schemeClr val="bg1"/>
                </a:solidFill>
              </a:rPr>
              <a:t>www.aascu.org</a:t>
            </a:r>
            <a:r>
              <a:rPr lang="en-US" sz="2000" dirty="0">
                <a:solidFill>
                  <a:schemeClr val="bg1"/>
                </a:solidFill>
              </a:rPr>
              <a:t>/</a:t>
            </a:r>
            <a:r>
              <a:rPr lang="en-US" sz="2000" dirty="0" err="1">
                <a:solidFill>
                  <a:schemeClr val="bg1"/>
                </a:solidFill>
              </a:rPr>
              <a:t>AcademicAffairs</a:t>
            </a:r>
            <a:r>
              <a:rPr lang="en-US" sz="2000" dirty="0">
                <a:solidFill>
                  <a:schemeClr val="bg1"/>
                </a:solidFill>
              </a:rPr>
              <a:t>/ADP/</a:t>
            </a:r>
            <a:r>
              <a:rPr lang="en-US" sz="2000" dirty="0" err="1">
                <a:solidFill>
                  <a:schemeClr val="bg1"/>
                </a:solidFill>
              </a:rPr>
              <a:t>DigiPo</a:t>
            </a:r>
            <a:r>
              <a:rPr lang="en-US" sz="2000" dirty="0">
                <a:solidFill>
                  <a:schemeClr val="bg1"/>
                </a:solidFill>
              </a:rPr>
              <a:t>/</a:t>
            </a:r>
          </a:p>
          <a:p>
            <a:r>
              <a:rPr lang="en-US" sz="2000" dirty="0">
                <a:solidFill>
                  <a:schemeClr val="bg1"/>
                </a:solidFill>
              </a:rPr>
              <a:t>I am becoming a sort of Google Doc librarian and have collected plenty of resources that are not easily listed in a PowerPoint. Particularly relevant to this </a:t>
            </a:r>
            <a:r>
              <a:rPr lang="en-US" sz="2000" dirty="0" err="1">
                <a:solidFill>
                  <a:schemeClr val="bg1"/>
                </a:solidFill>
              </a:rPr>
              <a:t>AntiRacist</a:t>
            </a:r>
            <a:r>
              <a:rPr lang="en-US" sz="2000" dirty="0">
                <a:solidFill>
                  <a:schemeClr val="bg1"/>
                </a:solidFill>
              </a:rPr>
              <a:t> Pedagogy series, a number of voices are emerging that question the notion or desirability of “objectivity” in journalism, where this represses voices of those from marginalized spaces. Happy to share! </a:t>
            </a:r>
          </a:p>
        </p:txBody>
      </p:sp>
    </p:spTree>
    <p:extLst>
      <p:ext uri="{BB962C8B-B14F-4D97-AF65-F5344CB8AC3E}">
        <p14:creationId xmlns:p14="http://schemas.microsoft.com/office/powerpoint/2010/main" val="2721151026"/>
      </p:ext>
    </p:extLst>
  </p:cSld>
  <p:clrMapOvr>
    <a:overrideClrMapping bg1="dk1" tx1="lt1" bg2="dk2" tx2="lt2" accent1="accent1" accent2="accent2" accent3="accent3" accent4="accent4" accent5="accent5" accent6="accent6" hlink="hlink" folHlink="folHlink"/>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 descr="A sign in front of a green field&#10;&#10;Description automatically generated">
            <a:extLst>
              <a:ext uri="{FF2B5EF4-FFF2-40B4-BE49-F238E27FC236}">
                <a16:creationId xmlns:a16="http://schemas.microsoft.com/office/drawing/2014/main" id="{ABF676FD-78D0-43A4-ABDB-74F01EFF2CD2}"/>
              </a:ext>
            </a:extLst>
          </p:cNvPr>
          <p:cNvPicPr>
            <a:picLocks noChangeAspect="1"/>
          </p:cNvPicPr>
          <p:nvPr/>
        </p:nvPicPr>
        <p:blipFill rotWithShape="1">
          <a:blip r:embed="rId3">
            <a:alphaModFix amt="50000"/>
          </a:blip>
          <a:srcRect t="24921" r="20189" b="-158"/>
          <a:stretch/>
        </p:blipFill>
        <p:spPr>
          <a:xfrm>
            <a:off x="2516058" y="1282"/>
            <a:ext cx="9730553" cy="6878358"/>
          </a:xfrm>
          <a:prstGeom prst="rect">
            <a:avLst/>
          </a:prstGeom>
        </p:spPr>
      </p:pic>
      <p:sp>
        <p:nvSpPr>
          <p:cNvPr id="3" name="TextBox 2">
            <a:extLst>
              <a:ext uri="{FF2B5EF4-FFF2-40B4-BE49-F238E27FC236}">
                <a16:creationId xmlns:a16="http://schemas.microsoft.com/office/drawing/2014/main" id="{0DEF334D-04AF-426C-995D-31E41CDAA03E}"/>
              </a:ext>
            </a:extLst>
          </p:cNvPr>
          <p:cNvSpPr txBox="1"/>
          <p:nvPr/>
        </p:nvSpPr>
        <p:spPr>
          <a:xfrm>
            <a:off x="1667774" y="820437"/>
            <a:ext cx="9144000" cy="815802"/>
          </a:xfrm>
          <a:prstGeom prst="rect">
            <a:avLst/>
          </a:prstGeom>
        </p:spPr>
        <p:txBody>
          <a:bodyPr rot="0" spcFirstLastPara="0" vertOverflow="overflow" horzOverflow="overflow" vert="horz" lIns="91440" tIns="45720" rIns="91440" bIns="45720" numCol="1" spcCol="0" rtlCol="0" fromWordArt="0" anchor="b" anchorCtr="0" forceAA="0" compatLnSpc="1">
            <a:prstTxWarp prst="textNoShape">
              <a:avLst/>
            </a:prstTxWarp>
            <a:normAutofit fontScale="92500" lnSpcReduction="10000"/>
          </a:bodyPr>
          <a:lstStyle/>
          <a:p>
            <a:pPr algn="ctr">
              <a:lnSpc>
                <a:spcPct val="90000"/>
              </a:lnSpc>
              <a:spcBef>
                <a:spcPct val="0"/>
              </a:spcBef>
              <a:spcAft>
                <a:spcPts val="600"/>
              </a:spcAft>
            </a:pPr>
            <a:r>
              <a:rPr lang="en-US" sz="6000" b="1">
                <a:solidFill>
                  <a:srgbClr val="FFFFFF"/>
                </a:solidFill>
                <a:latin typeface="+mj-lt"/>
                <a:ea typeface="+mj-ea"/>
                <a:cs typeface="+mj-cs"/>
              </a:rPr>
              <a:t>fortress conservation</a:t>
            </a:r>
          </a:p>
        </p:txBody>
      </p:sp>
      <p:pic>
        <p:nvPicPr>
          <p:cNvPr id="4" name="Picture 4" descr="A group of young children sitting next to a tree&#10;&#10;Description automatically generated">
            <a:extLst>
              <a:ext uri="{FF2B5EF4-FFF2-40B4-BE49-F238E27FC236}">
                <a16:creationId xmlns:a16="http://schemas.microsoft.com/office/drawing/2014/main" id="{BB2857EC-2BA3-4917-A822-830620B31694}"/>
              </a:ext>
            </a:extLst>
          </p:cNvPr>
          <p:cNvPicPr>
            <a:picLocks noChangeAspect="1"/>
          </p:cNvPicPr>
          <p:nvPr/>
        </p:nvPicPr>
        <p:blipFill>
          <a:blip r:embed="rId4"/>
          <a:stretch>
            <a:fillRect/>
          </a:stretch>
        </p:blipFill>
        <p:spPr>
          <a:xfrm>
            <a:off x="152400" y="2069288"/>
            <a:ext cx="6179387" cy="4070895"/>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2159500596"/>
      </p:ext>
    </p:extLst>
  </p:cSld>
  <p:clrMapOvr>
    <a:overrideClrMapping bg1="dk1" tx1="lt1" bg2="dk2" tx2="lt2" accent1="accent1" accent2="accent2" accent3="accent3" accent4="accent4" accent5="accent5" accent6="accent6" hlink="hlink" folHlink="folHlink"/>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2B2F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 descr="A screenshot of a person&#10;&#10;Description automatically generated">
            <a:extLst>
              <a:ext uri="{FF2B5EF4-FFF2-40B4-BE49-F238E27FC236}">
                <a16:creationId xmlns:a16="http://schemas.microsoft.com/office/drawing/2014/main" id="{A1358C7D-1B35-4693-90A5-2A4128270EF0}"/>
              </a:ext>
            </a:extLst>
          </p:cNvPr>
          <p:cNvPicPr>
            <a:picLocks noChangeAspect="1"/>
          </p:cNvPicPr>
          <p:nvPr/>
        </p:nvPicPr>
        <p:blipFill rotWithShape="1">
          <a:blip r:embed="rId3"/>
          <a:srcRect l="19806" t="13333" r="4432" b="8485"/>
          <a:stretch/>
        </p:blipFill>
        <p:spPr>
          <a:xfrm>
            <a:off x="3947526" y="859127"/>
            <a:ext cx="7245564" cy="5131281"/>
          </a:xfrm>
          <a:prstGeom prst="rect">
            <a:avLst/>
          </a:prstGeom>
        </p:spPr>
      </p:pic>
      <p:pic>
        <p:nvPicPr>
          <p:cNvPr id="3" name="Picture 3" descr="A screenshot of a cell phone&#10;&#10;Description automatically generated">
            <a:extLst>
              <a:ext uri="{FF2B5EF4-FFF2-40B4-BE49-F238E27FC236}">
                <a16:creationId xmlns:a16="http://schemas.microsoft.com/office/drawing/2014/main" id="{B0D13A10-0C3D-4415-B2FB-EF48B49F41D1}"/>
              </a:ext>
            </a:extLst>
          </p:cNvPr>
          <p:cNvPicPr>
            <a:picLocks noChangeAspect="1"/>
          </p:cNvPicPr>
          <p:nvPr/>
        </p:nvPicPr>
        <p:blipFill rotWithShape="1">
          <a:blip r:embed="rId4"/>
          <a:srcRect l="1622" t="12304" r="67699" b="-3154"/>
          <a:stretch/>
        </p:blipFill>
        <p:spPr>
          <a:xfrm>
            <a:off x="324928" y="1119475"/>
            <a:ext cx="2989613" cy="4980162"/>
          </a:xfrm>
          <a:prstGeom prst="rect">
            <a:avLst/>
          </a:prstGeom>
        </p:spPr>
      </p:pic>
    </p:spTree>
    <p:extLst>
      <p:ext uri="{BB962C8B-B14F-4D97-AF65-F5344CB8AC3E}">
        <p14:creationId xmlns:p14="http://schemas.microsoft.com/office/powerpoint/2010/main" val="21566514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BF61EA3-B236-439E-9C0B-340980D56B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0454646-4FD7-462A-83BA-25A3A7674E4B}"/>
              </a:ext>
            </a:extLst>
          </p:cNvPr>
          <p:cNvSpPr>
            <a:spLocks noGrp="1"/>
          </p:cNvSpPr>
          <p:nvPr>
            <p:ph type="title"/>
          </p:nvPr>
        </p:nvSpPr>
        <p:spPr>
          <a:xfrm>
            <a:off x="808638" y="386930"/>
            <a:ext cx="9236700" cy="1188950"/>
          </a:xfrm>
        </p:spPr>
        <p:txBody>
          <a:bodyPr anchor="b">
            <a:normAutofit/>
          </a:bodyPr>
          <a:lstStyle/>
          <a:p>
            <a:r>
              <a:rPr lang="en-US" sz="5400">
                <a:cs typeface="Calibri Light"/>
              </a:rPr>
              <a:t>Session Agenda</a:t>
            </a:r>
            <a:endParaRPr lang="en-US" sz="5400"/>
          </a:p>
        </p:txBody>
      </p:sp>
      <p:grpSp>
        <p:nvGrpSpPr>
          <p:cNvPr id="10" name="Group 9">
            <a:extLst>
              <a:ext uri="{FF2B5EF4-FFF2-40B4-BE49-F238E27FC236}">
                <a16:creationId xmlns:a16="http://schemas.microsoft.com/office/drawing/2014/main" id="{28FAF094-D087-493F-8DF9-A486C2D6BBA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1998368"/>
            <a:ext cx="11695083" cy="782176"/>
            <a:chOff x="-2" y="1998368"/>
            <a:chExt cx="11695083" cy="782176"/>
          </a:xfrm>
        </p:grpSpPr>
        <p:sp>
          <p:nvSpPr>
            <p:cNvPr id="11" name="Rectangle 10">
              <a:extLst>
                <a:ext uri="{FF2B5EF4-FFF2-40B4-BE49-F238E27FC236}">
                  <a16:creationId xmlns:a16="http://schemas.microsoft.com/office/drawing/2014/main" id="{8D7C88D8-5509-4514-925A-9CE148E5C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275593D-F75E-4426-AE3E-2CDEFD228D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Rectangle 13">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147845"/>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6BB091FD-00A6-42DA-B5C9-EEBC8B72F02A}"/>
              </a:ext>
            </a:extLst>
          </p:cNvPr>
          <p:cNvSpPr>
            <a:spLocks noGrp="1"/>
          </p:cNvSpPr>
          <p:nvPr>
            <p:ph idx="1"/>
          </p:nvPr>
        </p:nvSpPr>
        <p:spPr>
          <a:xfrm>
            <a:off x="793660" y="2599509"/>
            <a:ext cx="10143668" cy="3435531"/>
          </a:xfrm>
        </p:spPr>
        <p:txBody>
          <a:bodyPr vert="horz" lIns="91440" tIns="45720" rIns="91440" bIns="45720" rtlCol="0" anchor="ctr">
            <a:normAutofit/>
          </a:bodyPr>
          <a:lstStyle/>
          <a:p>
            <a:pPr lvl="1"/>
            <a:r>
              <a:rPr lang="en-US">
                <a:ea typeface="+mn-lt"/>
                <a:cs typeface="+mn-lt"/>
              </a:rPr>
              <a:t>Discussion of action in community</a:t>
            </a:r>
          </a:p>
          <a:p>
            <a:pPr lvl="1"/>
            <a:r>
              <a:rPr lang="en-US">
                <a:ea typeface="+mn-lt"/>
                <a:cs typeface="+mn-lt"/>
              </a:rPr>
              <a:t>How to introduce opportunities for anti-racist advocacy and action into your courses</a:t>
            </a:r>
          </a:p>
          <a:p>
            <a:pPr lvl="1"/>
            <a:r>
              <a:rPr lang="en-US">
                <a:ea typeface="+mn-lt"/>
                <a:cs typeface="+mn-lt"/>
              </a:rPr>
              <a:t>Discussion of high impact practices and programming for marginalized student groups</a:t>
            </a:r>
          </a:p>
          <a:p>
            <a:pPr lvl="1"/>
            <a:r>
              <a:rPr lang="en-US">
                <a:ea typeface="+mn-lt"/>
                <a:cs typeface="+mn-lt"/>
              </a:rPr>
              <a:t>How to advocate for anti-racism and take anti-racist action in research, academic departments and other work, including community engagement</a:t>
            </a:r>
          </a:p>
          <a:p>
            <a:endParaRPr lang="en-US" sz="2400">
              <a:cs typeface="Calibri"/>
            </a:endParaRPr>
          </a:p>
          <a:p>
            <a:endParaRPr lang="en-US" sz="2400">
              <a:cs typeface="Calibri"/>
            </a:endParaRPr>
          </a:p>
        </p:txBody>
      </p:sp>
    </p:spTree>
    <p:extLst>
      <p:ext uri="{BB962C8B-B14F-4D97-AF65-F5344CB8AC3E}">
        <p14:creationId xmlns:p14="http://schemas.microsoft.com/office/powerpoint/2010/main" val="36012057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descr="A person holding a sign&#10;&#10;Description automatically generated">
            <a:extLst>
              <a:ext uri="{FF2B5EF4-FFF2-40B4-BE49-F238E27FC236}">
                <a16:creationId xmlns:a16="http://schemas.microsoft.com/office/drawing/2014/main" id="{B40AB200-4727-4102-8065-799FD08BEC4C}"/>
              </a:ext>
            </a:extLst>
          </p:cNvPr>
          <p:cNvPicPr>
            <a:picLocks noChangeAspect="1"/>
          </p:cNvPicPr>
          <p:nvPr/>
        </p:nvPicPr>
        <p:blipFill>
          <a:blip r:embed="rId3"/>
          <a:stretch>
            <a:fillRect/>
          </a:stretch>
        </p:blipFill>
        <p:spPr>
          <a:xfrm>
            <a:off x="2875" y="948906"/>
            <a:ext cx="3186022" cy="4960188"/>
          </a:xfrm>
          <a:prstGeom prst="rect">
            <a:avLst/>
          </a:prstGeom>
        </p:spPr>
      </p:pic>
      <p:pic>
        <p:nvPicPr>
          <p:cNvPr id="2" name="Picture 2" descr="A close up of a map&#10;&#10;Description automatically generated">
            <a:extLst>
              <a:ext uri="{FF2B5EF4-FFF2-40B4-BE49-F238E27FC236}">
                <a16:creationId xmlns:a16="http://schemas.microsoft.com/office/drawing/2014/main" id="{37346A2E-C79E-4802-A6C7-F7E82AD9C5E6}"/>
              </a:ext>
            </a:extLst>
          </p:cNvPr>
          <p:cNvPicPr>
            <a:picLocks noChangeAspect="1"/>
          </p:cNvPicPr>
          <p:nvPr/>
        </p:nvPicPr>
        <p:blipFill>
          <a:blip r:embed="rId4"/>
          <a:stretch>
            <a:fillRect/>
          </a:stretch>
        </p:blipFill>
        <p:spPr>
          <a:xfrm>
            <a:off x="2955986" y="605171"/>
            <a:ext cx="9112368" cy="6165240"/>
          </a:xfrm>
          <a:prstGeom prst="rect">
            <a:avLst/>
          </a:prstGeom>
        </p:spPr>
      </p:pic>
      <p:pic>
        <p:nvPicPr>
          <p:cNvPr id="3" name="Picture 3" descr="A close up of a sign&#10;&#10;Description automatically generated">
            <a:extLst>
              <a:ext uri="{FF2B5EF4-FFF2-40B4-BE49-F238E27FC236}">
                <a16:creationId xmlns:a16="http://schemas.microsoft.com/office/drawing/2014/main" id="{FFE38C48-53EE-4B65-8328-86AFEEDA541C}"/>
              </a:ext>
            </a:extLst>
          </p:cNvPr>
          <p:cNvPicPr>
            <a:picLocks noChangeAspect="1"/>
          </p:cNvPicPr>
          <p:nvPr/>
        </p:nvPicPr>
        <p:blipFill>
          <a:blip r:embed="rId5"/>
          <a:stretch>
            <a:fillRect/>
          </a:stretch>
        </p:blipFill>
        <p:spPr>
          <a:xfrm>
            <a:off x="2337669" y="3569988"/>
            <a:ext cx="1866360" cy="1011986"/>
          </a:xfrm>
          <a:prstGeom prst="rect">
            <a:avLst/>
          </a:prstGeom>
        </p:spPr>
      </p:pic>
      <p:pic>
        <p:nvPicPr>
          <p:cNvPr id="4" name="Picture 4">
            <a:extLst>
              <a:ext uri="{FF2B5EF4-FFF2-40B4-BE49-F238E27FC236}">
                <a16:creationId xmlns:a16="http://schemas.microsoft.com/office/drawing/2014/main" id="{ECC9CABD-D944-449C-A582-ADD38867422E}"/>
              </a:ext>
            </a:extLst>
          </p:cNvPr>
          <p:cNvPicPr>
            <a:picLocks noChangeAspect="1"/>
          </p:cNvPicPr>
          <p:nvPr/>
        </p:nvPicPr>
        <p:blipFill>
          <a:blip r:embed="rId6"/>
          <a:stretch>
            <a:fillRect/>
          </a:stretch>
        </p:blipFill>
        <p:spPr>
          <a:xfrm>
            <a:off x="7550360" y="329421"/>
            <a:ext cx="3532337" cy="563233"/>
          </a:xfrm>
          <a:prstGeom prst="rect">
            <a:avLst/>
          </a:prstGeom>
        </p:spPr>
      </p:pic>
    </p:spTree>
    <p:extLst>
      <p:ext uri="{BB962C8B-B14F-4D97-AF65-F5344CB8AC3E}">
        <p14:creationId xmlns:p14="http://schemas.microsoft.com/office/powerpoint/2010/main" val="53053013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5A59F003-E00A-43F9-91DC-CC54E3B874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 descr="A picture containing person, person, sitting, cellphone&#10;&#10;Description automatically generated">
            <a:extLst>
              <a:ext uri="{FF2B5EF4-FFF2-40B4-BE49-F238E27FC236}">
                <a16:creationId xmlns:a16="http://schemas.microsoft.com/office/drawing/2014/main" id="{EB19CA67-0636-4B57-9FD7-9DC728488A67}"/>
              </a:ext>
            </a:extLst>
          </p:cNvPr>
          <p:cNvPicPr>
            <a:picLocks noChangeAspect="1"/>
          </p:cNvPicPr>
          <p:nvPr/>
        </p:nvPicPr>
        <p:blipFill rotWithShape="1">
          <a:blip r:embed="rId3"/>
          <a:srcRect t="19375" r="-2" b="-2"/>
          <a:stretch/>
        </p:blipFill>
        <p:spPr>
          <a:xfrm>
            <a:off x="20" y="1282"/>
            <a:ext cx="12191980" cy="6856718"/>
          </a:xfrm>
          <a:prstGeom prst="rect">
            <a:avLst/>
          </a:prstGeom>
        </p:spPr>
      </p:pic>
      <p:sp>
        <p:nvSpPr>
          <p:cNvPr id="19" name="Rectangle 18">
            <a:extLst>
              <a:ext uri="{FF2B5EF4-FFF2-40B4-BE49-F238E27FC236}">
                <a16:creationId xmlns:a16="http://schemas.microsoft.com/office/drawing/2014/main" id="{D74A4382-E3AD-430A-9A1F-DFA3E0E77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799868" y="-1534136"/>
            <a:ext cx="4592270" cy="12192001"/>
          </a:xfrm>
          <a:prstGeom prst="rect">
            <a:avLst/>
          </a:prstGeom>
          <a:gradFill>
            <a:gsLst>
              <a:gs pos="35000">
                <a:schemeClr val="bg1">
                  <a:alpha val="46000"/>
                </a:schemeClr>
              </a:gs>
              <a:gs pos="21000">
                <a:schemeClr val="bg1">
                  <a:alpha val="30000"/>
                </a:schemeClr>
              </a:gs>
              <a:gs pos="0">
                <a:schemeClr val="bg1">
                  <a:alpha val="0"/>
                </a:schemeClr>
              </a:gs>
              <a:gs pos="100000">
                <a:schemeClr val="bg1">
                  <a:alpha val="9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79F03F7D-82BE-491E-9E68-CFB523651CE7}"/>
              </a:ext>
            </a:extLst>
          </p:cNvPr>
          <p:cNvSpPr txBox="1"/>
          <p:nvPr/>
        </p:nvSpPr>
        <p:spPr>
          <a:xfrm>
            <a:off x="404553" y="4572795"/>
            <a:ext cx="9078562" cy="906733"/>
          </a:xfrm>
          <a:prstGeom prst="rect">
            <a:avLst/>
          </a:prstGeom>
        </p:spPr>
        <p:txBody>
          <a:bodyPr rot="0" spcFirstLastPara="0" vertOverflow="overflow" horzOverflow="overflow" vert="horz" lIns="91440" tIns="45720" rIns="91440" bIns="45720" numCol="1" spcCol="0" rtlCol="0" fromWordArt="0" anchor="b" anchorCtr="0" forceAA="0" compatLnSpc="1">
            <a:prstTxWarp prst="textNoShape">
              <a:avLst/>
            </a:prstTxWarp>
            <a:normAutofit fontScale="92500" lnSpcReduction="10000"/>
          </a:bodyPr>
          <a:lstStyle/>
          <a:p>
            <a:pPr>
              <a:lnSpc>
                <a:spcPct val="90000"/>
              </a:lnSpc>
              <a:spcBef>
                <a:spcPct val="0"/>
              </a:spcBef>
              <a:spcAft>
                <a:spcPts val="600"/>
              </a:spcAft>
            </a:pPr>
            <a:r>
              <a:rPr lang="en-US" sz="6600">
                <a:latin typeface="+mj-lt"/>
                <a:ea typeface="+mj-ea"/>
                <a:cs typeface="+mj-cs"/>
              </a:rPr>
              <a:t>John Francis</a:t>
            </a:r>
          </a:p>
        </p:txBody>
      </p:sp>
      <p:sp>
        <p:nvSpPr>
          <p:cNvPr id="21" name="Rectangle: Rounded Corners 20">
            <a:extLst>
              <a:ext uri="{FF2B5EF4-FFF2-40B4-BE49-F238E27FC236}">
                <a16:creationId xmlns:a16="http://schemas.microsoft.com/office/drawing/2014/main" id="{79F40191-0F44-4FD1-82CC-ACB507C14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575039"/>
            <a:ext cx="9785897"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53972472"/>
      </p:ext>
    </p:extLst>
  </p:cSld>
  <p:clrMapOvr>
    <a:overrideClrMapping bg1="dk1" tx1="lt1" bg2="dk2" tx2="lt2" accent1="accent1" accent2="accent2" accent3="accent3" accent4="accent4" accent5="accent5" accent6="accent6" hlink="hlink" folHlink="folHlink"/>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4" descr="A picture containing outdoor, person, person, riding&#10;&#10;Description automatically generated">
            <a:extLst>
              <a:ext uri="{FF2B5EF4-FFF2-40B4-BE49-F238E27FC236}">
                <a16:creationId xmlns:a16="http://schemas.microsoft.com/office/drawing/2014/main" id="{785AEA67-86E1-4ADF-8EB9-0B5B762CA4ED}"/>
              </a:ext>
            </a:extLst>
          </p:cNvPr>
          <p:cNvPicPr>
            <a:picLocks noChangeAspect="1"/>
          </p:cNvPicPr>
          <p:nvPr/>
        </p:nvPicPr>
        <p:blipFill rotWithShape="1">
          <a:blip r:embed="rId3"/>
          <a:srcRect l="6598" r="4844" b="-3"/>
          <a:stretch/>
        </p:blipFill>
        <p:spPr>
          <a:xfrm>
            <a:off x="7794519" y="3506112"/>
            <a:ext cx="4397481" cy="3351888"/>
          </a:xfrm>
          <a:custGeom>
            <a:avLst/>
            <a:gdLst/>
            <a:ahLst/>
            <a:cxnLst/>
            <a:rect l="l" t="t" r="r" b="b"/>
            <a:pathLst>
              <a:path w="4397481" h="3351888">
                <a:moveTo>
                  <a:pt x="0" y="0"/>
                </a:moveTo>
                <a:lnTo>
                  <a:pt x="4397481" y="0"/>
                </a:lnTo>
                <a:lnTo>
                  <a:pt x="4397481" y="3351888"/>
                </a:lnTo>
                <a:lnTo>
                  <a:pt x="1552363" y="3351888"/>
                </a:lnTo>
                <a:close/>
              </a:path>
            </a:pathLst>
          </a:custGeom>
        </p:spPr>
      </p:pic>
      <p:pic>
        <p:nvPicPr>
          <p:cNvPr id="2" name="Picture 2" descr="A group of people standing next to a person&#10;&#10;Description automatically generated">
            <a:extLst>
              <a:ext uri="{FF2B5EF4-FFF2-40B4-BE49-F238E27FC236}">
                <a16:creationId xmlns:a16="http://schemas.microsoft.com/office/drawing/2014/main" id="{49FD378C-B49D-4DA3-853D-01C57C1FE0ED}"/>
              </a:ext>
            </a:extLst>
          </p:cNvPr>
          <p:cNvPicPr>
            <a:picLocks noChangeAspect="1"/>
          </p:cNvPicPr>
          <p:nvPr/>
        </p:nvPicPr>
        <p:blipFill rotWithShape="1">
          <a:blip r:embed="rId4"/>
          <a:srcRect l="8318" r="8318"/>
          <a:stretch/>
        </p:blipFill>
        <p:spPr>
          <a:xfrm>
            <a:off x="20" y="10"/>
            <a:ext cx="9154673" cy="6863475"/>
          </a:xfrm>
          <a:custGeom>
            <a:avLst/>
            <a:gdLst/>
            <a:ahLst/>
            <a:cxnLst/>
            <a:rect l="l" t="t" r="r" b="b"/>
            <a:pathLst>
              <a:path w="9154693" h="6863485">
                <a:moveTo>
                  <a:pt x="0" y="0"/>
                </a:moveTo>
                <a:lnTo>
                  <a:pt x="5976000" y="0"/>
                </a:lnTo>
                <a:lnTo>
                  <a:pt x="9154693" y="6863485"/>
                </a:lnTo>
                <a:lnTo>
                  <a:pt x="0" y="6863485"/>
                </a:lnTo>
                <a:lnTo>
                  <a:pt x="0" y="0"/>
                </a:lnTo>
                <a:close/>
              </a:path>
            </a:pathLst>
          </a:custGeom>
        </p:spPr>
      </p:pic>
      <p:pic>
        <p:nvPicPr>
          <p:cNvPr id="3" name="Picture 3" descr="A person holding a microphone&#10;&#10;Description automatically generated">
            <a:extLst>
              <a:ext uri="{FF2B5EF4-FFF2-40B4-BE49-F238E27FC236}">
                <a16:creationId xmlns:a16="http://schemas.microsoft.com/office/drawing/2014/main" id="{4547AC65-C4B7-49BA-9D55-61A2F4EB8B6E}"/>
              </a:ext>
            </a:extLst>
          </p:cNvPr>
          <p:cNvPicPr>
            <a:picLocks noChangeAspect="1"/>
          </p:cNvPicPr>
          <p:nvPr/>
        </p:nvPicPr>
        <p:blipFill rotWithShape="1">
          <a:blip r:embed="rId5"/>
          <a:srcRect l="11748" r="11750" b="2"/>
          <a:stretch/>
        </p:blipFill>
        <p:spPr>
          <a:xfrm>
            <a:off x="6168189" y="10"/>
            <a:ext cx="6023811" cy="3346394"/>
          </a:xfrm>
          <a:custGeom>
            <a:avLst/>
            <a:gdLst/>
            <a:ahLst/>
            <a:cxnLst/>
            <a:rect l="l" t="t" r="r" b="b"/>
            <a:pathLst>
              <a:path w="6023811" h="3346404">
                <a:moveTo>
                  <a:pt x="0" y="0"/>
                </a:moveTo>
                <a:lnTo>
                  <a:pt x="6023811" y="0"/>
                </a:lnTo>
                <a:lnTo>
                  <a:pt x="6023811" y="3346404"/>
                </a:lnTo>
                <a:lnTo>
                  <a:pt x="1549824" y="3346404"/>
                </a:lnTo>
                <a:close/>
              </a:path>
            </a:pathLst>
          </a:custGeom>
        </p:spPr>
      </p:pic>
    </p:spTree>
    <p:extLst>
      <p:ext uri="{BB962C8B-B14F-4D97-AF65-F5344CB8AC3E}">
        <p14:creationId xmlns:p14="http://schemas.microsoft.com/office/powerpoint/2010/main" val="193634791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2" descr="A group of people posing for a photo&#10;&#10;Description automatically generated">
            <a:extLst>
              <a:ext uri="{FF2B5EF4-FFF2-40B4-BE49-F238E27FC236}">
                <a16:creationId xmlns:a16="http://schemas.microsoft.com/office/drawing/2014/main" id="{13A3A645-613A-4108-BC45-04D2EB7FF795}"/>
              </a:ext>
            </a:extLst>
          </p:cNvPr>
          <p:cNvPicPr>
            <a:picLocks noChangeAspect="1"/>
          </p:cNvPicPr>
          <p:nvPr/>
        </p:nvPicPr>
        <p:blipFill rotWithShape="1">
          <a:blip r:embed="rId3"/>
          <a:srcRect r="1" b="1866"/>
          <a:stretch/>
        </p:blipFill>
        <p:spPr>
          <a:xfrm>
            <a:off x="196850" y="173518"/>
            <a:ext cx="11798300" cy="6512763"/>
          </a:xfrm>
          <a:prstGeom prst="rect">
            <a:avLst/>
          </a:prstGeom>
        </p:spPr>
      </p:pic>
    </p:spTree>
    <p:extLst>
      <p:ext uri="{BB962C8B-B14F-4D97-AF65-F5344CB8AC3E}">
        <p14:creationId xmlns:p14="http://schemas.microsoft.com/office/powerpoint/2010/main" val="71964901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 screenshot of a computer screen&#10;&#10;Description automatically generated">
            <a:extLst>
              <a:ext uri="{FF2B5EF4-FFF2-40B4-BE49-F238E27FC236}">
                <a16:creationId xmlns:a16="http://schemas.microsoft.com/office/drawing/2014/main" id="{33CAE25F-D9A8-419E-86CE-B4C694919978}"/>
              </a:ext>
            </a:extLst>
          </p:cNvPr>
          <p:cNvPicPr>
            <a:picLocks noChangeAspect="1"/>
          </p:cNvPicPr>
          <p:nvPr/>
        </p:nvPicPr>
        <p:blipFill rotWithShape="1">
          <a:blip r:embed="rId3"/>
          <a:srcRect l="37653" t="21224" r="13574" b="50068"/>
          <a:stretch/>
        </p:blipFill>
        <p:spPr>
          <a:xfrm>
            <a:off x="2941608" y="793303"/>
            <a:ext cx="9150956" cy="3034994"/>
          </a:xfrm>
          <a:prstGeom prst="rect">
            <a:avLst/>
          </a:prstGeom>
        </p:spPr>
      </p:pic>
      <p:sp>
        <p:nvSpPr>
          <p:cNvPr id="3" name="TextBox 2">
            <a:extLst>
              <a:ext uri="{FF2B5EF4-FFF2-40B4-BE49-F238E27FC236}">
                <a16:creationId xmlns:a16="http://schemas.microsoft.com/office/drawing/2014/main" id="{CB277222-A417-49E5-B8DB-E63536FF796B}"/>
              </a:ext>
            </a:extLst>
          </p:cNvPr>
          <p:cNvSpPr txBox="1"/>
          <p:nvPr/>
        </p:nvSpPr>
        <p:spPr>
          <a:xfrm>
            <a:off x="900022" y="5687683"/>
            <a:ext cx="7113916"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a:latin typeface="Arial Rounded MT Bold"/>
                <a:cs typeface="Calibri"/>
              </a:rPr>
              <a:t>Beware White Savior Complex</a:t>
            </a:r>
          </a:p>
        </p:txBody>
      </p:sp>
      <p:cxnSp>
        <p:nvCxnSpPr>
          <p:cNvPr id="4" name="Straight Arrow Connector 3">
            <a:extLst>
              <a:ext uri="{FF2B5EF4-FFF2-40B4-BE49-F238E27FC236}">
                <a16:creationId xmlns:a16="http://schemas.microsoft.com/office/drawing/2014/main" id="{297E0ACF-A91A-48E1-9CFD-9D7E65EE645A}"/>
              </a:ext>
            </a:extLst>
          </p:cNvPr>
          <p:cNvCxnSpPr/>
          <p:nvPr/>
        </p:nvCxnSpPr>
        <p:spPr>
          <a:xfrm>
            <a:off x="433298" y="5386297"/>
            <a:ext cx="10984300" cy="115018"/>
          </a:xfrm>
          <a:prstGeom prst="straightConnector1">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5" name="Picture 2" descr="A screenshot of a computer screen&#10;&#10;Description automatically generated">
            <a:extLst>
              <a:ext uri="{FF2B5EF4-FFF2-40B4-BE49-F238E27FC236}">
                <a16:creationId xmlns:a16="http://schemas.microsoft.com/office/drawing/2014/main" id="{B0EB21B3-2DF3-4577-A499-C2695C7AF4AF}"/>
              </a:ext>
            </a:extLst>
          </p:cNvPr>
          <p:cNvPicPr>
            <a:picLocks noChangeAspect="1"/>
          </p:cNvPicPr>
          <p:nvPr/>
        </p:nvPicPr>
        <p:blipFill rotWithShape="1">
          <a:blip r:embed="rId3"/>
          <a:srcRect l="19479" t="19619" r="67924" b="55858"/>
          <a:stretch/>
        </p:blipFill>
        <p:spPr>
          <a:xfrm>
            <a:off x="166778" y="793302"/>
            <a:ext cx="2780553" cy="3023943"/>
          </a:xfrm>
          <a:prstGeom prst="rect">
            <a:avLst/>
          </a:prstGeom>
        </p:spPr>
      </p:pic>
    </p:spTree>
    <p:extLst>
      <p:ext uri="{BB962C8B-B14F-4D97-AF65-F5344CB8AC3E}">
        <p14:creationId xmlns:p14="http://schemas.microsoft.com/office/powerpoint/2010/main" val="416157347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 screenshot of a cell phone&#10;&#10;Description automatically generated">
            <a:extLst>
              <a:ext uri="{FF2B5EF4-FFF2-40B4-BE49-F238E27FC236}">
                <a16:creationId xmlns:a16="http://schemas.microsoft.com/office/drawing/2014/main" id="{6F74C86E-6B91-4C9D-BC62-81D0B75CF741}"/>
              </a:ext>
            </a:extLst>
          </p:cNvPr>
          <p:cNvPicPr>
            <a:picLocks noChangeAspect="1"/>
          </p:cNvPicPr>
          <p:nvPr/>
        </p:nvPicPr>
        <p:blipFill rotWithShape="1">
          <a:blip r:embed="rId3"/>
          <a:srcRect l="20385" t="14676" r="22308" b="25597"/>
          <a:stretch/>
        </p:blipFill>
        <p:spPr>
          <a:xfrm>
            <a:off x="612475" y="271211"/>
            <a:ext cx="10781379" cy="6319779"/>
          </a:xfrm>
          <a:prstGeom prst="rect">
            <a:avLst/>
          </a:prstGeom>
        </p:spPr>
      </p:pic>
    </p:spTree>
    <p:extLst>
      <p:ext uri="{BB962C8B-B14F-4D97-AF65-F5344CB8AC3E}">
        <p14:creationId xmlns:p14="http://schemas.microsoft.com/office/powerpoint/2010/main" val="146586019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 screenshot of a computer&#10;&#10;Description automatically generated">
            <a:extLst>
              <a:ext uri="{FF2B5EF4-FFF2-40B4-BE49-F238E27FC236}">
                <a16:creationId xmlns:a16="http://schemas.microsoft.com/office/drawing/2014/main" id="{FAEA0CC9-35D8-4459-A4FA-64239915AC15}"/>
              </a:ext>
            </a:extLst>
          </p:cNvPr>
          <p:cNvPicPr>
            <a:picLocks noChangeAspect="1"/>
          </p:cNvPicPr>
          <p:nvPr/>
        </p:nvPicPr>
        <p:blipFill rotWithShape="1">
          <a:blip r:embed="rId3"/>
          <a:srcRect l="21174" t="21561" r="24319" b="10781"/>
          <a:stretch/>
        </p:blipFill>
        <p:spPr>
          <a:xfrm>
            <a:off x="1345721" y="113060"/>
            <a:ext cx="9516246" cy="6649644"/>
          </a:xfrm>
          <a:prstGeom prst="rect">
            <a:avLst/>
          </a:prstGeom>
        </p:spPr>
      </p:pic>
    </p:spTree>
    <p:extLst>
      <p:ext uri="{BB962C8B-B14F-4D97-AF65-F5344CB8AC3E}">
        <p14:creationId xmlns:p14="http://schemas.microsoft.com/office/powerpoint/2010/main" val="85404487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A picture containing photo, room&#10;&#10;Description automatically generated">
            <a:extLst>
              <a:ext uri="{FF2B5EF4-FFF2-40B4-BE49-F238E27FC236}">
                <a16:creationId xmlns:a16="http://schemas.microsoft.com/office/drawing/2014/main" id="{BE5560E9-6ACC-43FD-BD5E-88425A7D7622}"/>
              </a:ext>
            </a:extLst>
          </p:cNvPr>
          <p:cNvPicPr>
            <a:picLocks noChangeAspect="1"/>
          </p:cNvPicPr>
          <p:nvPr/>
        </p:nvPicPr>
        <p:blipFill>
          <a:blip r:embed="rId3"/>
          <a:stretch>
            <a:fillRect/>
          </a:stretch>
        </p:blipFill>
        <p:spPr>
          <a:xfrm>
            <a:off x="-63261" y="-3002"/>
            <a:ext cx="12261010" cy="6001361"/>
          </a:xfrm>
          <a:prstGeom prst="rect">
            <a:avLst/>
          </a:prstGeom>
        </p:spPr>
      </p:pic>
      <p:sp>
        <p:nvSpPr>
          <p:cNvPr id="5" name="TextBox 4">
            <a:extLst>
              <a:ext uri="{FF2B5EF4-FFF2-40B4-BE49-F238E27FC236}">
                <a16:creationId xmlns:a16="http://schemas.microsoft.com/office/drawing/2014/main" id="{8229D465-87DB-49AA-82F7-90F272B3D690}"/>
              </a:ext>
            </a:extLst>
          </p:cNvPr>
          <p:cNvSpPr txBox="1"/>
          <p:nvPr/>
        </p:nvSpPr>
        <p:spPr>
          <a:xfrm>
            <a:off x="2812212" y="6119003"/>
            <a:ext cx="600686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a:hlinkClick r:id="rId4"/>
              </a:rPr>
              <a:t>https://beautifultrouble.org/</a:t>
            </a:r>
            <a:endParaRPr lang="en-US" sz="3600">
              <a:cs typeface="Calibri"/>
            </a:endParaRPr>
          </a:p>
        </p:txBody>
      </p:sp>
    </p:spTree>
    <p:extLst>
      <p:ext uri="{BB962C8B-B14F-4D97-AF65-F5344CB8AC3E}">
        <p14:creationId xmlns:p14="http://schemas.microsoft.com/office/powerpoint/2010/main" val="163298166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0B3B9DBC-97CC-4A18-B4A6-66E2402922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F4492644-1D84-449E-94E4-5FC5C873D3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227"/>
            <a:ext cx="12188952" cy="4551895"/>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39E6D69-5438-4FB9-9B01-E4B827D1646D}"/>
              </a:ext>
            </a:extLst>
          </p:cNvPr>
          <p:cNvSpPr>
            <a:spLocks noGrp="1"/>
          </p:cNvSpPr>
          <p:nvPr>
            <p:ph type="title"/>
          </p:nvPr>
        </p:nvSpPr>
        <p:spPr>
          <a:xfrm>
            <a:off x="795342" y="637953"/>
            <a:ext cx="8272458" cy="3189507"/>
          </a:xfrm>
        </p:spPr>
        <p:txBody>
          <a:bodyPr vert="horz" lIns="91440" tIns="45720" rIns="91440" bIns="45720" rtlCol="0" anchor="b">
            <a:noAutofit/>
          </a:bodyPr>
          <a:lstStyle/>
          <a:p>
            <a:r>
              <a:rPr lang="en-US" sz="5400">
                <a:solidFill>
                  <a:srgbClr val="FFFFFF"/>
                </a:solidFill>
                <a:cs typeface="Calibri Light"/>
              </a:rPr>
              <a:t>Engaged Learning at LUC:</a:t>
            </a:r>
            <a:br>
              <a:rPr lang="en-US" sz="5400">
                <a:solidFill>
                  <a:srgbClr val="FFFFFF"/>
                </a:solidFill>
                <a:cs typeface="Calibri Light"/>
              </a:rPr>
            </a:br>
            <a:br>
              <a:rPr lang="en-US" sz="5400">
                <a:cs typeface="Calibri Light"/>
              </a:rPr>
            </a:br>
            <a:r>
              <a:rPr lang="en-US" sz="4000">
                <a:solidFill>
                  <a:srgbClr val="FFFFFF"/>
                </a:solidFill>
                <a:cs typeface="Calibri Light"/>
              </a:rPr>
              <a:t>An Opportunity for Advocacy, Action, and Centering Community Wisdom</a:t>
            </a:r>
          </a:p>
        </p:txBody>
      </p:sp>
      <p:sp>
        <p:nvSpPr>
          <p:cNvPr id="22" name="Freeform 6">
            <a:extLst>
              <a:ext uri="{FF2B5EF4-FFF2-40B4-BE49-F238E27FC236}">
                <a16:creationId xmlns:a16="http://schemas.microsoft.com/office/drawing/2014/main" id="{94EE1A74-DEBF-434E-8B5E-7AB296ECBE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8727747" y="4208147"/>
            <a:ext cx="339126" cy="1938528"/>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4" name="Freeform 7">
            <a:extLst>
              <a:ext uri="{FF2B5EF4-FFF2-40B4-BE49-F238E27FC236}">
                <a16:creationId xmlns:a16="http://schemas.microsoft.com/office/drawing/2014/main" id="{8C7C4D4B-92D9-4FA4-A294-749E8574FF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8728739" y="4098333"/>
            <a:ext cx="201857" cy="1874520"/>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6" name="Rectangle 8">
            <a:extLst>
              <a:ext uri="{FF2B5EF4-FFF2-40B4-BE49-F238E27FC236}">
                <a16:creationId xmlns:a16="http://schemas.microsoft.com/office/drawing/2014/main" id="{BADA3358-2A3F-41B0-A458-6FD1DB3AF9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048" y="4098334"/>
            <a:ext cx="8933019" cy="177393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3" name="Content Placeholder 2">
            <a:extLst>
              <a:ext uri="{FF2B5EF4-FFF2-40B4-BE49-F238E27FC236}">
                <a16:creationId xmlns:a16="http://schemas.microsoft.com/office/drawing/2014/main" id="{C1075325-E7C9-4420-A43F-C9D0D6876258}"/>
              </a:ext>
            </a:extLst>
          </p:cNvPr>
          <p:cNvSpPr>
            <a:spLocks noGrp="1"/>
          </p:cNvSpPr>
          <p:nvPr>
            <p:ph type="body" idx="1"/>
          </p:nvPr>
        </p:nvSpPr>
        <p:spPr>
          <a:xfrm>
            <a:off x="166341" y="4375340"/>
            <a:ext cx="8444144" cy="1141360"/>
          </a:xfrm>
        </p:spPr>
        <p:txBody>
          <a:bodyPr vert="horz" lIns="91440" tIns="45720" rIns="91440" bIns="45720" rtlCol="0" anchor="t">
            <a:normAutofit/>
          </a:bodyPr>
          <a:lstStyle/>
          <a:p>
            <a:r>
              <a:rPr lang="en-US" sz="2000" b="1" dirty="0">
                <a:solidFill>
                  <a:schemeClr val="bg1"/>
                </a:solidFill>
                <a:cs typeface="Calibri"/>
              </a:rPr>
              <a:t>Susan Haarman, M Div, M. Ed., LPC (</a:t>
            </a:r>
            <a:r>
              <a:rPr lang="en-US" sz="2000">
                <a:solidFill>
                  <a:schemeClr val="bg1"/>
                </a:solidFill>
                <a:cs typeface="Calibri"/>
              </a:rPr>
              <a:t>Associate Director, CEL)</a:t>
            </a:r>
          </a:p>
          <a:p>
            <a:r>
              <a:rPr lang="en-US" sz="2000" b="1">
                <a:solidFill>
                  <a:schemeClr val="bg1"/>
                </a:solidFill>
                <a:ea typeface="+mn-lt"/>
                <a:cs typeface="+mn-lt"/>
              </a:rPr>
              <a:t>Ruth Gomberg-Muñoz, Ph.D. </a:t>
            </a:r>
            <a:r>
              <a:rPr lang="en-US" sz="2000">
                <a:solidFill>
                  <a:schemeClr val="bg1"/>
                </a:solidFill>
                <a:ea typeface="+mn-lt"/>
                <a:cs typeface="+mn-lt"/>
              </a:rPr>
              <a:t>(Associate Professor, Department of Anthropology</a:t>
            </a:r>
            <a:endParaRPr lang="en-US" sz="2000">
              <a:solidFill>
                <a:schemeClr val="bg1"/>
              </a:solidFill>
            </a:endParaRPr>
          </a:p>
          <a:p>
            <a:endParaRPr lang="en-US" sz="1800">
              <a:solidFill>
                <a:schemeClr val="bg1"/>
              </a:solidFill>
              <a:cs typeface="Calibri"/>
            </a:endParaRPr>
          </a:p>
          <a:p>
            <a:endParaRPr lang="en-US" sz="1800">
              <a:solidFill>
                <a:schemeClr val="bg1"/>
              </a:solidFill>
              <a:cs typeface="Calibri"/>
            </a:endParaRPr>
          </a:p>
        </p:txBody>
      </p:sp>
      <p:sp>
        <p:nvSpPr>
          <p:cNvPr id="28" name="Rectangle 8">
            <a:extLst>
              <a:ext uri="{FF2B5EF4-FFF2-40B4-BE49-F238E27FC236}">
                <a16:creationId xmlns:a16="http://schemas.microsoft.com/office/drawing/2014/main" id="{E4737216-37B2-43AD-AB08-05BFCCEFC9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9066873" y="4377267"/>
            <a:ext cx="3122079" cy="177393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328869740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5B5A00-EBC2-4D1A-8F64-4947697AACCA}"/>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9113DD91-2535-491F-ACC1-D15D0723AAA3}"/>
              </a:ext>
            </a:extLst>
          </p:cNvPr>
          <p:cNvSpPr>
            <a:spLocks noGrp="1"/>
          </p:cNvSpPr>
          <p:nvPr>
            <p:ph type="subTitle" idx="1"/>
          </p:nvPr>
        </p:nvSpPr>
        <p:spPr/>
        <p:txBody>
          <a:bodyPr/>
          <a:lstStyle/>
          <a:p>
            <a:endParaRPr lang="en-US"/>
          </a:p>
        </p:txBody>
      </p:sp>
      <p:pic>
        <p:nvPicPr>
          <p:cNvPr id="4" name="Picture 4" descr="A picture containing table&#10;&#10;Description automatically generated">
            <a:extLst>
              <a:ext uri="{FF2B5EF4-FFF2-40B4-BE49-F238E27FC236}">
                <a16:creationId xmlns:a16="http://schemas.microsoft.com/office/drawing/2014/main" id="{749CA071-417D-469F-B2AA-C938191B6A42}"/>
              </a:ext>
            </a:extLst>
          </p:cNvPr>
          <p:cNvPicPr>
            <a:picLocks noChangeAspect="1"/>
          </p:cNvPicPr>
          <p:nvPr/>
        </p:nvPicPr>
        <p:blipFill>
          <a:blip r:embed="rId2"/>
          <a:stretch>
            <a:fillRect/>
          </a:stretch>
        </p:blipFill>
        <p:spPr>
          <a:xfrm>
            <a:off x="1" y="-53640"/>
            <a:ext cx="12344399" cy="6965280"/>
          </a:xfrm>
          <a:prstGeom prst="rect">
            <a:avLst/>
          </a:prstGeom>
        </p:spPr>
      </p:pic>
    </p:spTree>
    <p:extLst>
      <p:ext uri="{BB962C8B-B14F-4D97-AF65-F5344CB8AC3E}">
        <p14:creationId xmlns:p14="http://schemas.microsoft.com/office/powerpoint/2010/main" val="39551501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DBF61EA3-B236-439E-9C0B-340980D56B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62285ED-7C33-4157-9224-1A62DFF66128}"/>
              </a:ext>
            </a:extLst>
          </p:cNvPr>
          <p:cNvSpPr>
            <a:spLocks noGrp="1"/>
          </p:cNvSpPr>
          <p:nvPr>
            <p:ph type="title"/>
          </p:nvPr>
        </p:nvSpPr>
        <p:spPr>
          <a:xfrm>
            <a:off x="808638" y="386930"/>
            <a:ext cx="9236700" cy="1188950"/>
          </a:xfrm>
        </p:spPr>
        <p:txBody>
          <a:bodyPr anchor="b">
            <a:normAutofit/>
          </a:bodyPr>
          <a:lstStyle/>
          <a:p>
            <a:r>
              <a:rPr lang="en-US" sz="5400">
                <a:cs typeface="Calibri Light"/>
              </a:rPr>
              <a:t>Shared assumptions</a:t>
            </a:r>
          </a:p>
        </p:txBody>
      </p:sp>
      <p:grpSp>
        <p:nvGrpSpPr>
          <p:cNvPr id="26" name="Group 25">
            <a:extLst>
              <a:ext uri="{FF2B5EF4-FFF2-40B4-BE49-F238E27FC236}">
                <a16:creationId xmlns:a16="http://schemas.microsoft.com/office/drawing/2014/main" id="{28FAF094-D087-493F-8DF9-A486C2D6BBA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1998368"/>
            <a:ext cx="11695083" cy="782176"/>
            <a:chOff x="-2" y="1998368"/>
            <a:chExt cx="11695083" cy="782176"/>
          </a:xfrm>
        </p:grpSpPr>
        <p:sp>
          <p:nvSpPr>
            <p:cNvPr id="27" name="Rectangle 26">
              <a:extLst>
                <a:ext uri="{FF2B5EF4-FFF2-40B4-BE49-F238E27FC236}">
                  <a16:creationId xmlns:a16="http://schemas.microsoft.com/office/drawing/2014/main" id="{8D7C88D8-5509-4514-925A-9CE148E5C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7275593D-F75E-4426-AE3E-2CDEFD228D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 name="Rectangle 29">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147845"/>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C4822FE1-3549-4E71-BF80-E54A66F6FCEE}"/>
              </a:ext>
            </a:extLst>
          </p:cNvPr>
          <p:cNvSpPr>
            <a:spLocks noGrp="1"/>
          </p:cNvSpPr>
          <p:nvPr>
            <p:ph idx="1"/>
          </p:nvPr>
        </p:nvSpPr>
        <p:spPr>
          <a:xfrm>
            <a:off x="793660" y="2599509"/>
            <a:ext cx="10143668" cy="3435531"/>
          </a:xfrm>
        </p:spPr>
        <p:txBody>
          <a:bodyPr vert="horz" lIns="91440" tIns="45720" rIns="91440" bIns="45720" rtlCol="0" anchor="ctr">
            <a:normAutofit/>
          </a:bodyPr>
          <a:lstStyle/>
          <a:p>
            <a:r>
              <a:rPr lang="en-US" sz="2400">
                <a:ea typeface="+mn-lt"/>
                <a:cs typeface="+mn-lt"/>
              </a:rPr>
              <a:t>We endeavor to move toward anti-racism in the classroom and as an institution. </a:t>
            </a:r>
            <a:endParaRPr lang="en-US" sz="2400">
              <a:cs typeface="Calibri"/>
            </a:endParaRPr>
          </a:p>
          <a:p>
            <a:r>
              <a:rPr lang="en-US" sz="2400">
                <a:ea typeface="+mn-lt"/>
                <a:cs typeface="+mn-lt"/>
              </a:rPr>
              <a:t>We must listen to the experiences of others.</a:t>
            </a:r>
            <a:endParaRPr lang="en-US" sz="2400">
              <a:cs typeface="Calibri"/>
            </a:endParaRPr>
          </a:p>
          <a:p>
            <a:r>
              <a:rPr lang="en-US" sz="2400">
                <a:ea typeface="+mn-lt"/>
                <a:cs typeface="+mn-lt"/>
              </a:rPr>
              <a:t>This session's content is applicable to any instructor, regardless of content you teach </a:t>
            </a:r>
          </a:p>
          <a:p>
            <a:r>
              <a:rPr lang="en-US" sz="2400">
                <a:cs typeface="Calibri"/>
              </a:rPr>
              <a:t>This is the beginning. This is not a certification; we won’t leave as experts. We all have a lot to learn; this session is a piece of the start of the conversation and the work.</a:t>
            </a:r>
            <a:endParaRPr lang="en-US" sz="2400">
              <a:ea typeface="+mn-lt"/>
              <a:cs typeface="+mn-lt"/>
            </a:endParaRPr>
          </a:p>
        </p:txBody>
      </p:sp>
    </p:spTree>
    <p:extLst>
      <p:ext uri="{BB962C8B-B14F-4D97-AF65-F5344CB8AC3E}">
        <p14:creationId xmlns:p14="http://schemas.microsoft.com/office/powerpoint/2010/main" val="14554678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 picture containing table&#10;&#10;Description automatically generated">
            <a:extLst>
              <a:ext uri="{FF2B5EF4-FFF2-40B4-BE49-F238E27FC236}">
                <a16:creationId xmlns:a16="http://schemas.microsoft.com/office/drawing/2014/main" id="{2CE43484-D39C-4CCD-BBE4-084D605ED4B8}"/>
              </a:ext>
            </a:extLst>
          </p:cNvPr>
          <p:cNvPicPr>
            <a:picLocks noChangeAspect="1"/>
          </p:cNvPicPr>
          <p:nvPr/>
        </p:nvPicPr>
        <p:blipFill>
          <a:blip r:embed="rId2"/>
          <a:stretch>
            <a:fillRect/>
          </a:stretch>
        </p:blipFill>
        <p:spPr>
          <a:xfrm>
            <a:off x="8021" y="2507"/>
            <a:ext cx="12183977" cy="6852984"/>
          </a:xfrm>
          <a:prstGeom prst="rect">
            <a:avLst/>
          </a:prstGeom>
        </p:spPr>
      </p:pic>
    </p:spTree>
    <p:extLst>
      <p:ext uri="{BB962C8B-B14F-4D97-AF65-F5344CB8AC3E}">
        <p14:creationId xmlns:p14="http://schemas.microsoft.com/office/powerpoint/2010/main" val="125542970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427D15F9-FBA9-45B6-A1EE-7E26109074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a:extLst>
              <a:ext uri="{FF2B5EF4-FFF2-40B4-BE49-F238E27FC236}">
                <a16:creationId xmlns:a16="http://schemas.microsoft.com/office/drawing/2014/main" id="{549D845D-9A57-49AC-9523-BB0D6DA6FEC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09710" y="635715"/>
            <a:ext cx="11142208" cy="2482136"/>
            <a:chOff x="409710" y="635715"/>
            <a:chExt cx="11142208" cy="2482136"/>
          </a:xfrm>
        </p:grpSpPr>
        <p:sp>
          <p:nvSpPr>
            <p:cNvPr id="22" name="Freeform 44">
              <a:extLst>
                <a:ext uri="{FF2B5EF4-FFF2-40B4-BE49-F238E27FC236}">
                  <a16:creationId xmlns:a16="http://schemas.microsoft.com/office/drawing/2014/main" id="{3348EFE1-9D21-4DC0-8EC9-C8876706132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3" name="Freeform 45">
              <a:extLst>
                <a:ext uri="{FF2B5EF4-FFF2-40B4-BE49-F238E27FC236}">
                  <a16:creationId xmlns:a16="http://schemas.microsoft.com/office/drawing/2014/main" id="{D9CD0CF4-76F6-470E-A8EF-DD74FC196CA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4" name="Freeform 46">
              <a:extLst>
                <a:ext uri="{FF2B5EF4-FFF2-40B4-BE49-F238E27FC236}">
                  <a16:creationId xmlns:a16="http://schemas.microsoft.com/office/drawing/2014/main" id="{71645EB6-7E0C-491E-9A5B-C25E80A64AF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5" name="Freeform 47">
              <a:extLst>
                <a:ext uri="{FF2B5EF4-FFF2-40B4-BE49-F238E27FC236}">
                  <a16:creationId xmlns:a16="http://schemas.microsoft.com/office/drawing/2014/main" id="{D20E5CAC-62A4-48E1-9F9F-1F817668311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6" name="Rectangle 25">
              <a:extLst>
                <a:ext uri="{FF2B5EF4-FFF2-40B4-BE49-F238E27FC236}">
                  <a16:creationId xmlns:a16="http://schemas.microsoft.com/office/drawing/2014/main" id="{053A11D2-F06B-447E-96A7-27A21A8FA645}"/>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2" name="Title 1">
            <a:extLst>
              <a:ext uri="{FF2B5EF4-FFF2-40B4-BE49-F238E27FC236}">
                <a16:creationId xmlns:a16="http://schemas.microsoft.com/office/drawing/2014/main" id="{1094ECDD-3232-470B-8D5D-6DF4507270A2}"/>
              </a:ext>
            </a:extLst>
          </p:cNvPr>
          <p:cNvSpPr>
            <a:spLocks noGrp="1"/>
          </p:cNvSpPr>
          <p:nvPr>
            <p:ph type="title"/>
          </p:nvPr>
        </p:nvSpPr>
        <p:spPr>
          <a:xfrm>
            <a:off x="1047280" y="759805"/>
            <a:ext cx="10306520" cy="1325563"/>
          </a:xfrm>
        </p:spPr>
        <p:txBody>
          <a:bodyPr vert="horz" lIns="91440" tIns="45720" rIns="91440" bIns="45720" rtlCol="0" anchor="ctr">
            <a:normAutofit/>
          </a:bodyPr>
          <a:lstStyle/>
          <a:p>
            <a:r>
              <a:rPr lang="en-US" sz="4000">
                <a:solidFill>
                  <a:srgbClr val="FFFFFF"/>
                </a:solidFill>
              </a:rPr>
              <a:t>Engaged Learning at LUC</a:t>
            </a:r>
            <a:endParaRPr lang="en-US">
              <a:ea typeface="+mj-ea"/>
              <a:cs typeface="+mj-cs"/>
            </a:endParaRPr>
          </a:p>
        </p:txBody>
      </p:sp>
      <p:sp>
        <p:nvSpPr>
          <p:cNvPr id="5" name="Title 1">
            <a:extLst>
              <a:ext uri="{FF2B5EF4-FFF2-40B4-BE49-F238E27FC236}">
                <a16:creationId xmlns:a16="http://schemas.microsoft.com/office/drawing/2014/main" id="{8DBC7A6C-1F50-4C30-A775-1E87E720AEDA}"/>
              </a:ext>
            </a:extLst>
          </p:cNvPr>
          <p:cNvSpPr txBox="1">
            <a:spLocks/>
          </p:cNvSpPr>
          <p:nvPr/>
        </p:nvSpPr>
        <p:spPr>
          <a:xfrm>
            <a:off x="1311379" y="2975920"/>
            <a:ext cx="9312844" cy="393893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42900" indent="-342900">
              <a:buFont typeface="Arial"/>
              <a:buChar char="•"/>
            </a:pPr>
            <a:r>
              <a:rPr lang="en-US" sz="2800">
                <a:latin typeface="+mn-lt"/>
                <a:ea typeface="+mn-lt"/>
                <a:cs typeface="+mn-lt"/>
              </a:rPr>
              <a:t>Official course designation</a:t>
            </a:r>
          </a:p>
          <a:p>
            <a:pPr marL="342900" indent="-342900">
              <a:lnSpc>
                <a:spcPct val="90000"/>
              </a:lnSpc>
              <a:buFont typeface="Arial"/>
              <a:buChar char="•"/>
            </a:pPr>
            <a:r>
              <a:rPr lang="en-US" sz="2800">
                <a:latin typeface="+mn-lt"/>
                <a:ea typeface="+mn-lt"/>
                <a:cs typeface="+mn-lt"/>
              </a:rPr>
              <a:t>A structured learning experience integrated into a course that engages students in learning outside the classroom, such as in a community agency, professional organization, or in a research setting</a:t>
            </a:r>
            <a:endParaRPr lang="en-US" sz="2800">
              <a:cs typeface="Calibri Light" panose="020F0302020204030204"/>
            </a:endParaRPr>
          </a:p>
          <a:p>
            <a:pPr marL="342900" indent="-342900">
              <a:lnSpc>
                <a:spcPct val="90000"/>
              </a:lnSpc>
              <a:buFont typeface="Arial"/>
              <a:buChar char="•"/>
            </a:pPr>
            <a:r>
              <a:rPr lang="en-US" sz="2800">
                <a:latin typeface="+mn-lt"/>
                <a:ea typeface="+mn-lt"/>
                <a:cs typeface="+mn-lt"/>
              </a:rPr>
              <a:t>Critical reflection on that experience through various assignments in class</a:t>
            </a:r>
            <a:endParaRPr lang="en-US" sz="2800">
              <a:cs typeface="Calibri Light" panose="020F0302020204030204"/>
            </a:endParaRPr>
          </a:p>
          <a:p>
            <a:pPr marL="342900" indent="-342900">
              <a:lnSpc>
                <a:spcPct val="90000"/>
              </a:lnSpc>
              <a:buFont typeface="Arial"/>
              <a:buChar char="•"/>
            </a:pPr>
            <a:r>
              <a:rPr lang="en-US" sz="2800">
                <a:latin typeface="+mn-lt"/>
                <a:ea typeface="+mn-lt"/>
                <a:cs typeface="+mn-lt"/>
              </a:rPr>
              <a:t>Synthesis of the experience through a final project or portfolio</a:t>
            </a:r>
            <a:endParaRPr lang="en-US" sz="2800">
              <a:cs typeface="Calibri Light" panose="020F0302020204030204"/>
            </a:endParaRPr>
          </a:p>
          <a:p>
            <a:pPr marL="742950" lvl="1" indent="-228600">
              <a:lnSpc>
                <a:spcPct val="90000"/>
              </a:lnSpc>
              <a:spcAft>
                <a:spcPts val="600"/>
              </a:spcAft>
              <a:buFont typeface="Arial" panose="020B0604020202020204" pitchFamily="34" charset="0"/>
              <a:buChar char="•"/>
            </a:pPr>
            <a:endParaRPr lang="en-US" sz="2000"/>
          </a:p>
          <a:p>
            <a:pPr indent="-228600">
              <a:spcAft>
                <a:spcPts val="600"/>
              </a:spcAft>
              <a:buFont typeface="Arial" panose="020B0604020202020204" pitchFamily="34" charset="0"/>
              <a:buChar char="•"/>
            </a:pPr>
            <a:endParaRPr lang="en-US" sz="2000">
              <a:latin typeface="+mn-lt"/>
              <a:ea typeface="+mn-ea"/>
              <a:cs typeface="+mn-cs"/>
            </a:endParaRPr>
          </a:p>
        </p:txBody>
      </p:sp>
      <p:sp>
        <p:nvSpPr>
          <p:cNvPr id="20" name="Title 1">
            <a:extLst>
              <a:ext uri="{FF2B5EF4-FFF2-40B4-BE49-F238E27FC236}">
                <a16:creationId xmlns:a16="http://schemas.microsoft.com/office/drawing/2014/main" id="{CB33E99E-285D-4A29-A57C-B86258599F63}"/>
              </a:ext>
            </a:extLst>
          </p:cNvPr>
          <p:cNvSpPr txBox="1">
            <a:spLocks/>
          </p:cNvSpPr>
          <p:nvPr/>
        </p:nvSpPr>
        <p:spPr>
          <a:xfrm>
            <a:off x="1242770" y="2366363"/>
            <a:ext cx="9918268" cy="562784"/>
          </a:xfrm>
          <a:prstGeom prst="rect">
            <a:avLst/>
          </a:prstGeom>
        </p:spPr>
        <p:txBody>
          <a:bodyPr vert="horz" lIns="91440" tIns="45720" rIns="91440" bIns="45720" rtlCol="0" anchor="t">
            <a:normAutofit fontScale="9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514350" lvl="1">
              <a:lnSpc>
                <a:spcPct val="90000"/>
              </a:lnSpc>
              <a:spcAft>
                <a:spcPts val="600"/>
              </a:spcAft>
            </a:pPr>
            <a:r>
              <a:rPr lang="en-US" sz="3600" b="1"/>
              <a:t>The Engaged Learning Requirement</a:t>
            </a:r>
            <a:endParaRPr lang="en-US"/>
          </a:p>
          <a:p>
            <a:pPr indent="-228600">
              <a:spcAft>
                <a:spcPts val="600"/>
              </a:spcAft>
              <a:buFont typeface="Arial" panose="020B0604020202020204" pitchFamily="34" charset="0"/>
              <a:buChar char="•"/>
            </a:pPr>
            <a:endParaRPr lang="en-US" sz="2000">
              <a:latin typeface="+mn-lt"/>
              <a:ea typeface="+mn-ea"/>
              <a:cs typeface="+mn-cs"/>
            </a:endParaRPr>
          </a:p>
        </p:txBody>
      </p:sp>
    </p:spTree>
    <p:extLst>
      <p:ext uri="{BB962C8B-B14F-4D97-AF65-F5344CB8AC3E}">
        <p14:creationId xmlns:p14="http://schemas.microsoft.com/office/powerpoint/2010/main" val="396810183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427D15F9-FBA9-45B6-A1EE-7E26109074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a:extLst>
              <a:ext uri="{FF2B5EF4-FFF2-40B4-BE49-F238E27FC236}">
                <a16:creationId xmlns:a16="http://schemas.microsoft.com/office/drawing/2014/main" id="{549D845D-9A57-49AC-9523-BB0D6DA6FEC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09710" y="635715"/>
            <a:ext cx="11142208" cy="2482136"/>
            <a:chOff x="409710" y="635715"/>
            <a:chExt cx="11142208" cy="2482136"/>
          </a:xfrm>
        </p:grpSpPr>
        <p:sp>
          <p:nvSpPr>
            <p:cNvPr id="22" name="Freeform 44">
              <a:extLst>
                <a:ext uri="{FF2B5EF4-FFF2-40B4-BE49-F238E27FC236}">
                  <a16:creationId xmlns:a16="http://schemas.microsoft.com/office/drawing/2014/main" id="{3348EFE1-9D21-4DC0-8EC9-C8876706132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3" name="Freeform 45">
              <a:extLst>
                <a:ext uri="{FF2B5EF4-FFF2-40B4-BE49-F238E27FC236}">
                  <a16:creationId xmlns:a16="http://schemas.microsoft.com/office/drawing/2014/main" id="{D9CD0CF4-76F6-470E-A8EF-DD74FC196CA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4" name="Freeform 46">
              <a:extLst>
                <a:ext uri="{FF2B5EF4-FFF2-40B4-BE49-F238E27FC236}">
                  <a16:creationId xmlns:a16="http://schemas.microsoft.com/office/drawing/2014/main" id="{71645EB6-7E0C-491E-9A5B-C25E80A64AF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5" name="Freeform 47">
              <a:extLst>
                <a:ext uri="{FF2B5EF4-FFF2-40B4-BE49-F238E27FC236}">
                  <a16:creationId xmlns:a16="http://schemas.microsoft.com/office/drawing/2014/main" id="{D20E5CAC-62A4-48E1-9F9F-1F817668311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6" name="Rectangle 25">
              <a:extLst>
                <a:ext uri="{FF2B5EF4-FFF2-40B4-BE49-F238E27FC236}">
                  <a16:creationId xmlns:a16="http://schemas.microsoft.com/office/drawing/2014/main" id="{053A11D2-F06B-447E-96A7-27A21A8FA645}"/>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2" name="Title 1">
            <a:extLst>
              <a:ext uri="{FF2B5EF4-FFF2-40B4-BE49-F238E27FC236}">
                <a16:creationId xmlns:a16="http://schemas.microsoft.com/office/drawing/2014/main" id="{1094ECDD-3232-470B-8D5D-6DF4507270A2}"/>
              </a:ext>
            </a:extLst>
          </p:cNvPr>
          <p:cNvSpPr>
            <a:spLocks noGrp="1"/>
          </p:cNvSpPr>
          <p:nvPr>
            <p:ph type="title"/>
          </p:nvPr>
        </p:nvSpPr>
        <p:spPr>
          <a:xfrm>
            <a:off x="1047280" y="759805"/>
            <a:ext cx="10306520" cy="1325563"/>
          </a:xfrm>
        </p:spPr>
        <p:txBody>
          <a:bodyPr vert="horz" lIns="91440" tIns="45720" rIns="91440" bIns="45720" rtlCol="0" anchor="ctr">
            <a:normAutofit/>
          </a:bodyPr>
          <a:lstStyle/>
          <a:p>
            <a:r>
              <a:rPr lang="en-US" sz="4000">
                <a:solidFill>
                  <a:srgbClr val="FFFFFF"/>
                </a:solidFill>
              </a:rPr>
              <a:t>Engaged Learning at LUC</a:t>
            </a:r>
            <a:endParaRPr lang="en-US">
              <a:ea typeface="+mj-ea"/>
              <a:cs typeface="+mj-cs"/>
            </a:endParaRPr>
          </a:p>
        </p:txBody>
      </p:sp>
      <p:sp>
        <p:nvSpPr>
          <p:cNvPr id="5" name="Title 1">
            <a:extLst>
              <a:ext uri="{FF2B5EF4-FFF2-40B4-BE49-F238E27FC236}">
                <a16:creationId xmlns:a16="http://schemas.microsoft.com/office/drawing/2014/main" id="{8DBC7A6C-1F50-4C30-A775-1E87E720AEDA}"/>
              </a:ext>
            </a:extLst>
          </p:cNvPr>
          <p:cNvSpPr txBox="1">
            <a:spLocks/>
          </p:cNvSpPr>
          <p:nvPr/>
        </p:nvSpPr>
        <p:spPr>
          <a:xfrm>
            <a:off x="1311379" y="2975920"/>
            <a:ext cx="9312844" cy="393893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742950" lvl="1" indent="-228600">
              <a:spcAft>
                <a:spcPts val="600"/>
              </a:spcAft>
              <a:buFont typeface="Arial" panose="020B0604020202020204" pitchFamily="34" charset="0"/>
              <a:buChar char="•"/>
            </a:pPr>
            <a:r>
              <a:rPr lang="en-US" sz="2800">
                <a:cs typeface="Calibri"/>
              </a:rPr>
              <a:t>Fieldwork</a:t>
            </a:r>
          </a:p>
          <a:p>
            <a:pPr marL="742950" lvl="1" indent="-228600">
              <a:spcAft>
                <a:spcPts val="600"/>
              </a:spcAft>
              <a:buFont typeface="Arial" panose="020B0604020202020204" pitchFamily="34" charset="0"/>
              <a:buChar char="•"/>
            </a:pPr>
            <a:r>
              <a:rPr lang="en-US" sz="2800">
                <a:cs typeface="Calibri"/>
              </a:rPr>
              <a:t>Public Performance</a:t>
            </a:r>
          </a:p>
          <a:p>
            <a:pPr marL="742950" lvl="1" indent="-228600">
              <a:spcAft>
                <a:spcPts val="600"/>
              </a:spcAft>
              <a:buFont typeface="Arial" panose="020B0604020202020204" pitchFamily="34" charset="0"/>
              <a:buChar char="•"/>
            </a:pPr>
            <a:r>
              <a:rPr lang="en-US" sz="2800">
                <a:cs typeface="Calibri"/>
              </a:rPr>
              <a:t>Academic Internships</a:t>
            </a:r>
          </a:p>
          <a:p>
            <a:pPr marL="742950" lvl="1" indent="-228600">
              <a:spcAft>
                <a:spcPts val="600"/>
              </a:spcAft>
              <a:buFont typeface="Arial" panose="020B0604020202020204" pitchFamily="34" charset="0"/>
              <a:buChar char="•"/>
            </a:pPr>
            <a:r>
              <a:rPr lang="en-US" sz="2800" b="1">
                <a:cs typeface="Calibri"/>
              </a:rPr>
              <a:t>Service-Learning</a:t>
            </a:r>
          </a:p>
          <a:p>
            <a:pPr marL="742950" lvl="1" indent="-228600">
              <a:spcAft>
                <a:spcPts val="600"/>
              </a:spcAft>
              <a:buFont typeface="Arial" panose="020B0604020202020204" pitchFamily="34" charset="0"/>
              <a:buChar char="•"/>
            </a:pPr>
            <a:r>
              <a:rPr lang="en-US" sz="2800" b="1">
                <a:cs typeface="Calibri"/>
              </a:rPr>
              <a:t>Undergraduate Research</a:t>
            </a:r>
            <a:endParaRPr lang="en-US" sz="2000" b="1">
              <a:cs typeface="Calibri"/>
            </a:endParaRPr>
          </a:p>
          <a:p>
            <a:pPr indent="-228600">
              <a:spcAft>
                <a:spcPts val="600"/>
              </a:spcAft>
              <a:buFont typeface="Arial" panose="020B0604020202020204" pitchFamily="34" charset="0"/>
              <a:buChar char="•"/>
            </a:pPr>
            <a:endParaRPr lang="en-US" sz="2000">
              <a:latin typeface="+mn-lt"/>
              <a:ea typeface="+mn-ea"/>
              <a:cs typeface="+mn-cs"/>
            </a:endParaRPr>
          </a:p>
        </p:txBody>
      </p:sp>
      <p:sp>
        <p:nvSpPr>
          <p:cNvPr id="20" name="Title 1">
            <a:extLst>
              <a:ext uri="{FF2B5EF4-FFF2-40B4-BE49-F238E27FC236}">
                <a16:creationId xmlns:a16="http://schemas.microsoft.com/office/drawing/2014/main" id="{CB33E99E-285D-4A29-A57C-B86258599F63}"/>
              </a:ext>
            </a:extLst>
          </p:cNvPr>
          <p:cNvSpPr txBox="1">
            <a:spLocks/>
          </p:cNvSpPr>
          <p:nvPr/>
        </p:nvSpPr>
        <p:spPr>
          <a:xfrm>
            <a:off x="1242770" y="2366363"/>
            <a:ext cx="9918268" cy="562784"/>
          </a:xfrm>
          <a:prstGeom prst="rect">
            <a:avLst/>
          </a:prstGeom>
        </p:spPr>
        <p:txBody>
          <a:bodyPr vert="horz" lIns="91440" tIns="45720" rIns="91440" bIns="45720" rtlCol="0" anchor="t">
            <a:normAutofit fontScale="9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514350" lvl="1">
              <a:lnSpc>
                <a:spcPct val="90000"/>
              </a:lnSpc>
              <a:spcAft>
                <a:spcPts val="600"/>
              </a:spcAft>
            </a:pPr>
            <a:r>
              <a:rPr lang="en-US" sz="3600" b="1"/>
              <a:t>The Engaged Learning Requirement</a:t>
            </a:r>
            <a:endParaRPr lang="en-US"/>
          </a:p>
          <a:p>
            <a:pPr indent="-228600">
              <a:spcAft>
                <a:spcPts val="600"/>
              </a:spcAft>
              <a:buFont typeface="Arial" panose="020B0604020202020204" pitchFamily="34" charset="0"/>
              <a:buChar char="•"/>
            </a:pPr>
            <a:endParaRPr lang="en-US" sz="2000">
              <a:latin typeface="+mn-lt"/>
              <a:ea typeface="+mn-ea"/>
              <a:cs typeface="+mn-cs"/>
            </a:endParaRPr>
          </a:p>
        </p:txBody>
      </p:sp>
    </p:spTree>
    <p:extLst>
      <p:ext uri="{BB962C8B-B14F-4D97-AF65-F5344CB8AC3E}">
        <p14:creationId xmlns:p14="http://schemas.microsoft.com/office/powerpoint/2010/main" val="34046309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427D15F9-FBA9-45B6-A1EE-7E26109074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a:extLst>
              <a:ext uri="{FF2B5EF4-FFF2-40B4-BE49-F238E27FC236}">
                <a16:creationId xmlns:a16="http://schemas.microsoft.com/office/drawing/2014/main" id="{549D845D-9A57-49AC-9523-BB0D6DA6FEC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09710" y="635715"/>
            <a:ext cx="11142208" cy="2482136"/>
            <a:chOff x="409710" y="635715"/>
            <a:chExt cx="11142208" cy="2482136"/>
          </a:xfrm>
        </p:grpSpPr>
        <p:sp>
          <p:nvSpPr>
            <p:cNvPr id="22" name="Freeform 44">
              <a:extLst>
                <a:ext uri="{FF2B5EF4-FFF2-40B4-BE49-F238E27FC236}">
                  <a16:creationId xmlns:a16="http://schemas.microsoft.com/office/drawing/2014/main" id="{3348EFE1-9D21-4DC0-8EC9-C8876706132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3" name="Freeform 45">
              <a:extLst>
                <a:ext uri="{FF2B5EF4-FFF2-40B4-BE49-F238E27FC236}">
                  <a16:creationId xmlns:a16="http://schemas.microsoft.com/office/drawing/2014/main" id="{D9CD0CF4-76F6-470E-A8EF-DD74FC196CA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4" name="Freeform 46">
              <a:extLst>
                <a:ext uri="{FF2B5EF4-FFF2-40B4-BE49-F238E27FC236}">
                  <a16:creationId xmlns:a16="http://schemas.microsoft.com/office/drawing/2014/main" id="{71645EB6-7E0C-491E-9A5B-C25E80A64AF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5" name="Freeform 47">
              <a:extLst>
                <a:ext uri="{FF2B5EF4-FFF2-40B4-BE49-F238E27FC236}">
                  <a16:creationId xmlns:a16="http://schemas.microsoft.com/office/drawing/2014/main" id="{D20E5CAC-62A4-48E1-9F9F-1F817668311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6" name="Rectangle 25">
              <a:extLst>
                <a:ext uri="{FF2B5EF4-FFF2-40B4-BE49-F238E27FC236}">
                  <a16:creationId xmlns:a16="http://schemas.microsoft.com/office/drawing/2014/main" id="{053A11D2-F06B-447E-96A7-27A21A8FA645}"/>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2" name="Title 1">
            <a:extLst>
              <a:ext uri="{FF2B5EF4-FFF2-40B4-BE49-F238E27FC236}">
                <a16:creationId xmlns:a16="http://schemas.microsoft.com/office/drawing/2014/main" id="{1094ECDD-3232-470B-8D5D-6DF4507270A2}"/>
              </a:ext>
            </a:extLst>
          </p:cNvPr>
          <p:cNvSpPr>
            <a:spLocks noGrp="1"/>
          </p:cNvSpPr>
          <p:nvPr>
            <p:ph type="title"/>
          </p:nvPr>
        </p:nvSpPr>
        <p:spPr>
          <a:xfrm>
            <a:off x="1047280" y="759805"/>
            <a:ext cx="10306520" cy="1325563"/>
          </a:xfrm>
        </p:spPr>
        <p:txBody>
          <a:bodyPr vert="horz" lIns="91440" tIns="45720" rIns="91440" bIns="45720" rtlCol="0" anchor="ctr">
            <a:normAutofit/>
          </a:bodyPr>
          <a:lstStyle/>
          <a:p>
            <a:r>
              <a:rPr lang="en-US" sz="4000" b="1">
                <a:solidFill>
                  <a:srgbClr val="FFFFFF"/>
                </a:solidFill>
              </a:rPr>
              <a:t>Service-Learning</a:t>
            </a:r>
            <a:endParaRPr lang="en-US" b="1">
              <a:ea typeface="+mj-ea"/>
              <a:cs typeface="+mj-cs"/>
            </a:endParaRPr>
          </a:p>
        </p:txBody>
      </p:sp>
      <p:sp>
        <p:nvSpPr>
          <p:cNvPr id="5" name="Title 1">
            <a:extLst>
              <a:ext uri="{FF2B5EF4-FFF2-40B4-BE49-F238E27FC236}">
                <a16:creationId xmlns:a16="http://schemas.microsoft.com/office/drawing/2014/main" id="{8DBC7A6C-1F50-4C30-A775-1E87E720AEDA}"/>
              </a:ext>
            </a:extLst>
          </p:cNvPr>
          <p:cNvSpPr txBox="1">
            <a:spLocks/>
          </p:cNvSpPr>
          <p:nvPr/>
        </p:nvSpPr>
        <p:spPr>
          <a:xfrm>
            <a:off x="1311379" y="2975920"/>
            <a:ext cx="9312844" cy="393893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742950" lvl="1" indent="-228600">
              <a:spcAft>
                <a:spcPts val="600"/>
              </a:spcAft>
              <a:buFont typeface="Arial" panose="020B0604020202020204" pitchFamily="34" charset="0"/>
              <a:buChar char="•"/>
            </a:pPr>
            <a:r>
              <a:rPr lang="en-US" sz="2800">
                <a:cs typeface="Calibri"/>
              </a:rPr>
              <a:t>20 hours of work done with community organization either on site or in project form</a:t>
            </a:r>
          </a:p>
          <a:p>
            <a:pPr marL="742950" lvl="1" indent="-228600">
              <a:spcAft>
                <a:spcPts val="600"/>
              </a:spcAft>
              <a:buFont typeface="Arial" panose="020B0604020202020204" pitchFamily="34" charset="0"/>
              <a:buChar char="•"/>
            </a:pPr>
            <a:r>
              <a:rPr lang="en-US" sz="2800">
                <a:cs typeface="Calibri"/>
              </a:rPr>
              <a:t>Community engagement is "another essential text on the syllabus"</a:t>
            </a:r>
            <a:endParaRPr lang="en-US" sz="2800">
              <a:latin typeface="+mn-lt"/>
              <a:cs typeface="Calibri"/>
            </a:endParaRPr>
          </a:p>
          <a:p>
            <a:pPr marL="742950" lvl="1" indent="-228600">
              <a:spcAft>
                <a:spcPts val="600"/>
              </a:spcAft>
              <a:buFont typeface="Arial" panose="020B0604020202020204" pitchFamily="34" charset="0"/>
              <a:buChar char="•"/>
            </a:pPr>
            <a:r>
              <a:rPr lang="en-US" sz="2800">
                <a:cs typeface="Calibri" panose="020F0502020204030204"/>
              </a:rPr>
              <a:t>Center community voice as an essential perspective in knowledge creation </a:t>
            </a:r>
          </a:p>
          <a:p>
            <a:pPr marL="742950" lvl="1" indent="-228600">
              <a:spcAft>
                <a:spcPts val="600"/>
              </a:spcAft>
              <a:buFont typeface="Arial" panose="020B0604020202020204" pitchFamily="34" charset="0"/>
              <a:buChar char="•"/>
            </a:pPr>
            <a:r>
              <a:rPr lang="en-US" sz="2800">
                <a:cs typeface="Calibri" panose="020F0502020204030204"/>
              </a:rPr>
              <a:t>Build crucial relationships and concretizes, contextualizes, and challenges concepts from class</a:t>
            </a:r>
            <a:endParaRPr lang="en-US" sz="2800">
              <a:latin typeface="+mn-lt"/>
              <a:cs typeface="Calibri" panose="020F0502020204030204"/>
            </a:endParaRPr>
          </a:p>
          <a:p>
            <a:pPr indent="-228600">
              <a:spcAft>
                <a:spcPts val="600"/>
              </a:spcAft>
              <a:buFont typeface="Arial" panose="020B0604020202020204" pitchFamily="34" charset="0"/>
              <a:buChar char="•"/>
            </a:pPr>
            <a:endParaRPr lang="en-US" sz="2000">
              <a:latin typeface="+mn-lt"/>
              <a:ea typeface="+mn-ea"/>
              <a:cs typeface="Calibri" panose="020F0502020204030204"/>
            </a:endParaRPr>
          </a:p>
        </p:txBody>
      </p:sp>
      <p:sp>
        <p:nvSpPr>
          <p:cNvPr id="20" name="Title 1">
            <a:extLst>
              <a:ext uri="{FF2B5EF4-FFF2-40B4-BE49-F238E27FC236}">
                <a16:creationId xmlns:a16="http://schemas.microsoft.com/office/drawing/2014/main" id="{CB33E99E-285D-4A29-A57C-B86258599F63}"/>
              </a:ext>
            </a:extLst>
          </p:cNvPr>
          <p:cNvSpPr txBox="1">
            <a:spLocks/>
          </p:cNvSpPr>
          <p:nvPr/>
        </p:nvSpPr>
        <p:spPr>
          <a:xfrm>
            <a:off x="1242770" y="2366363"/>
            <a:ext cx="9918268" cy="562784"/>
          </a:xfrm>
          <a:prstGeom prst="rect">
            <a:avLst/>
          </a:prstGeom>
        </p:spPr>
        <p:txBody>
          <a:bodyPr vert="horz" lIns="91440" tIns="45720" rIns="91440" bIns="45720" rtlCol="0" anchor="t">
            <a:normAutofit fontScale="9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514350" lvl="1">
              <a:lnSpc>
                <a:spcPct val="90000"/>
              </a:lnSpc>
              <a:spcAft>
                <a:spcPts val="600"/>
              </a:spcAft>
            </a:pPr>
            <a:r>
              <a:rPr lang="en-US" sz="3600" b="1"/>
              <a:t>Service-Learning</a:t>
            </a:r>
            <a:endParaRPr lang="en-US"/>
          </a:p>
          <a:p>
            <a:pPr indent="-228600">
              <a:spcAft>
                <a:spcPts val="600"/>
              </a:spcAft>
              <a:buFont typeface="Arial" panose="020B0604020202020204" pitchFamily="34" charset="0"/>
              <a:buChar char="•"/>
            </a:pPr>
            <a:endParaRPr lang="en-US" sz="2000">
              <a:latin typeface="+mn-lt"/>
              <a:ea typeface="+mn-ea"/>
              <a:cs typeface="+mn-cs"/>
            </a:endParaRPr>
          </a:p>
        </p:txBody>
      </p:sp>
    </p:spTree>
    <p:extLst>
      <p:ext uri="{BB962C8B-B14F-4D97-AF65-F5344CB8AC3E}">
        <p14:creationId xmlns:p14="http://schemas.microsoft.com/office/powerpoint/2010/main" val="261037043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427D15F9-FBA9-45B6-A1EE-7E26109074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a:extLst>
              <a:ext uri="{FF2B5EF4-FFF2-40B4-BE49-F238E27FC236}">
                <a16:creationId xmlns:a16="http://schemas.microsoft.com/office/drawing/2014/main" id="{549D845D-9A57-49AC-9523-BB0D6DA6FEC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09710" y="635715"/>
            <a:ext cx="11142208" cy="2482136"/>
            <a:chOff x="409710" y="635715"/>
            <a:chExt cx="11142208" cy="2482136"/>
          </a:xfrm>
        </p:grpSpPr>
        <p:sp>
          <p:nvSpPr>
            <p:cNvPr id="22" name="Freeform 44">
              <a:extLst>
                <a:ext uri="{FF2B5EF4-FFF2-40B4-BE49-F238E27FC236}">
                  <a16:creationId xmlns:a16="http://schemas.microsoft.com/office/drawing/2014/main" id="{3348EFE1-9D21-4DC0-8EC9-C8876706132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3" name="Freeform 45">
              <a:extLst>
                <a:ext uri="{FF2B5EF4-FFF2-40B4-BE49-F238E27FC236}">
                  <a16:creationId xmlns:a16="http://schemas.microsoft.com/office/drawing/2014/main" id="{D9CD0CF4-76F6-470E-A8EF-DD74FC196CA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4" name="Freeform 46">
              <a:extLst>
                <a:ext uri="{FF2B5EF4-FFF2-40B4-BE49-F238E27FC236}">
                  <a16:creationId xmlns:a16="http://schemas.microsoft.com/office/drawing/2014/main" id="{71645EB6-7E0C-491E-9A5B-C25E80A64AF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5" name="Freeform 47">
              <a:extLst>
                <a:ext uri="{FF2B5EF4-FFF2-40B4-BE49-F238E27FC236}">
                  <a16:creationId xmlns:a16="http://schemas.microsoft.com/office/drawing/2014/main" id="{D20E5CAC-62A4-48E1-9F9F-1F817668311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6" name="Rectangle 25">
              <a:extLst>
                <a:ext uri="{FF2B5EF4-FFF2-40B4-BE49-F238E27FC236}">
                  <a16:creationId xmlns:a16="http://schemas.microsoft.com/office/drawing/2014/main" id="{053A11D2-F06B-447E-96A7-27A21A8FA645}"/>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2" name="Title 1">
            <a:extLst>
              <a:ext uri="{FF2B5EF4-FFF2-40B4-BE49-F238E27FC236}">
                <a16:creationId xmlns:a16="http://schemas.microsoft.com/office/drawing/2014/main" id="{1094ECDD-3232-470B-8D5D-6DF4507270A2}"/>
              </a:ext>
            </a:extLst>
          </p:cNvPr>
          <p:cNvSpPr>
            <a:spLocks noGrp="1"/>
          </p:cNvSpPr>
          <p:nvPr>
            <p:ph type="title"/>
          </p:nvPr>
        </p:nvSpPr>
        <p:spPr>
          <a:xfrm>
            <a:off x="1047280" y="759805"/>
            <a:ext cx="10306520" cy="1325563"/>
          </a:xfrm>
        </p:spPr>
        <p:txBody>
          <a:bodyPr vert="horz" lIns="91440" tIns="45720" rIns="91440" bIns="45720" rtlCol="0" anchor="ctr">
            <a:normAutofit/>
          </a:bodyPr>
          <a:lstStyle/>
          <a:p>
            <a:r>
              <a:rPr lang="en-US" sz="4000" b="1">
                <a:solidFill>
                  <a:srgbClr val="FFFFFF"/>
                </a:solidFill>
              </a:rPr>
              <a:t>Critical Service-Learning: The CEL's Approach</a:t>
            </a:r>
            <a:endParaRPr lang="en-US" b="1">
              <a:ea typeface="+mj-ea"/>
              <a:cs typeface="+mj-cs"/>
            </a:endParaRPr>
          </a:p>
        </p:txBody>
      </p:sp>
      <p:sp>
        <p:nvSpPr>
          <p:cNvPr id="5" name="Title 1">
            <a:extLst>
              <a:ext uri="{FF2B5EF4-FFF2-40B4-BE49-F238E27FC236}">
                <a16:creationId xmlns:a16="http://schemas.microsoft.com/office/drawing/2014/main" id="{8DBC7A6C-1F50-4C30-A775-1E87E720AEDA}"/>
              </a:ext>
            </a:extLst>
          </p:cNvPr>
          <p:cNvSpPr txBox="1">
            <a:spLocks/>
          </p:cNvSpPr>
          <p:nvPr/>
        </p:nvSpPr>
        <p:spPr>
          <a:xfrm>
            <a:off x="1311379" y="2975920"/>
            <a:ext cx="4260680" cy="393893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742950" lvl="1" indent="-228600">
              <a:spcAft>
                <a:spcPts val="600"/>
              </a:spcAft>
              <a:buFont typeface="Arial" panose="020B0604020202020204" pitchFamily="34" charset="0"/>
              <a:buChar char="•"/>
            </a:pPr>
            <a:r>
              <a:rPr lang="en-US" sz="2800">
                <a:cs typeface="Calibri"/>
              </a:rPr>
              <a:t>Social Change Orientation</a:t>
            </a:r>
          </a:p>
          <a:p>
            <a:pPr marL="742950" lvl="1" indent="-228600">
              <a:spcAft>
                <a:spcPts val="600"/>
              </a:spcAft>
              <a:buFont typeface="Arial" panose="020B0604020202020204" pitchFamily="34" charset="0"/>
              <a:buChar char="•"/>
            </a:pPr>
            <a:r>
              <a:rPr lang="en-US" sz="2800">
                <a:cs typeface="Calibri"/>
              </a:rPr>
              <a:t>Working to Redistribute Power</a:t>
            </a:r>
          </a:p>
          <a:p>
            <a:pPr marL="742950" lvl="1" indent="-228600">
              <a:spcAft>
                <a:spcPts val="600"/>
              </a:spcAft>
              <a:buFont typeface="Arial" panose="020B0604020202020204" pitchFamily="34" charset="0"/>
              <a:buChar char="•"/>
            </a:pPr>
            <a:r>
              <a:rPr lang="en-US" sz="2800">
                <a:cs typeface="Calibri"/>
              </a:rPr>
              <a:t>Developing Authentic Relationships</a:t>
            </a:r>
          </a:p>
          <a:p>
            <a:pPr marL="1200150" lvl="2" indent="-228600">
              <a:spcAft>
                <a:spcPts val="600"/>
              </a:spcAft>
              <a:buFont typeface="Arial" panose="020B0604020202020204" pitchFamily="34" charset="0"/>
              <a:buChar char="•"/>
            </a:pPr>
            <a:endParaRPr lang="en-US" sz="2800">
              <a:latin typeface="+mn-lt"/>
              <a:cs typeface="Calibri" panose="020F0502020204030204"/>
            </a:endParaRPr>
          </a:p>
          <a:p>
            <a:pPr indent="-228600">
              <a:spcAft>
                <a:spcPts val="600"/>
              </a:spcAft>
              <a:buFont typeface="Arial" panose="020B0604020202020204" pitchFamily="34" charset="0"/>
              <a:buChar char="•"/>
            </a:pPr>
            <a:endParaRPr lang="en-US" sz="2000">
              <a:latin typeface="+mn-lt"/>
              <a:ea typeface="+mn-ea"/>
              <a:cs typeface="Calibri" panose="020F0502020204030204"/>
            </a:endParaRPr>
          </a:p>
        </p:txBody>
      </p:sp>
      <p:sp>
        <p:nvSpPr>
          <p:cNvPr id="20" name="Title 1">
            <a:extLst>
              <a:ext uri="{FF2B5EF4-FFF2-40B4-BE49-F238E27FC236}">
                <a16:creationId xmlns:a16="http://schemas.microsoft.com/office/drawing/2014/main" id="{CB33E99E-285D-4A29-A57C-B86258599F63}"/>
              </a:ext>
            </a:extLst>
          </p:cNvPr>
          <p:cNvSpPr txBox="1">
            <a:spLocks/>
          </p:cNvSpPr>
          <p:nvPr/>
        </p:nvSpPr>
        <p:spPr>
          <a:xfrm>
            <a:off x="877428" y="2366363"/>
            <a:ext cx="5053994" cy="562784"/>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514350" lvl="1">
              <a:lnSpc>
                <a:spcPct val="90000"/>
              </a:lnSpc>
              <a:spcAft>
                <a:spcPts val="600"/>
              </a:spcAft>
            </a:pPr>
            <a:r>
              <a:rPr lang="en-US" sz="3200" b="1"/>
              <a:t>Critical Service-Learning</a:t>
            </a:r>
            <a:endParaRPr lang="en-US" sz="3200"/>
          </a:p>
          <a:p>
            <a:pPr indent="-228600">
              <a:spcAft>
                <a:spcPts val="600"/>
              </a:spcAft>
              <a:buFont typeface="Arial" panose="020B0604020202020204" pitchFamily="34" charset="0"/>
              <a:buChar char="•"/>
            </a:pPr>
            <a:endParaRPr lang="en-US" sz="2000">
              <a:latin typeface="+mn-lt"/>
              <a:ea typeface="+mn-ea"/>
              <a:cs typeface="+mn-cs"/>
            </a:endParaRPr>
          </a:p>
        </p:txBody>
      </p:sp>
      <p:pic>
        <p:nvPicPr>
          <p:cNvPr id="3" name="Picture 3" descr="A picture containing text, map&#10;&#10;Description automatically generated">
            <a:extLst>
              <a:ext uri="{FF2B5EF4-FFF2-40B4-BE49-F238E27FC236}">
                <a16:creationId xmlns:a16="http://schemas.microsoft.com/office/drawing/2014/main" id="{D177944F-F108-444C-AE64-27B9DC8885C1}"/>
              </a:ext>
            </a:extLst>
          </p:cNvPr>
          <p:cNvPicPr>
            <a:picLocks noChangeAspect="1"/>
          </p:cNvPicPr>
          <p:nvPr/>
        </p:nvPicPr>
        <p:blipFill>
          <a:blip r:embed="rId2"/>
          <a:stretch>
            <a:fillRect/>
          </a:stretch>
        </p:blipFill>
        <p:spPr>
          <a:xfrm>
            <a:off x="5789113" y="2272367"/>
            <a:ext cx="5279720" cy="4526196"/>
          </a:xfrm>
          <a:prstGeom prst="rect">
            <a:avLst/>
          </a:prstGeom>
        </p:spPr>
      </p:pic>
    </p:spTree>
    <p:extLst>
      <p:ext uri="{BB962C8B-B14F-4D97-AF65-F5344CB8AC3E}">
        <p14:creationId xmlns:p14="http://schemas.microsoft.com/office/powerpoint/2010/main" val="132804047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427D15F9-FBA9-45B6-A1EE-7E26109074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a:extLst>
              <a:ext uri="{FF2B5EF4-FFF2-40B4-BE49-F238E27FC236}">
                <a16:creationId xmlns:a16="http://schemas.microsoft.com/office/drawing/2014/main" id="{549D845D-9A57-49AC-9523-BB0D6DA6FEC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09710" y="635715"/>
            <a:ext cx="11142208" cy="2482136"/>
            <a:chOff x="409710" y="635715"/>
            <a:chExt cx="11142208" cy="2482136"/>
          </a:xfrm>
        </p:grpSpPr>
        <p:sp>
          <p:nvSpPr>
            <p:cNvPr id="22" name="Freeform 44">
              <a:extLst>
                <a:ext uri="{FF2B5EF4-FFF2-40B4-BE49-F238E27FC236}">
                  <a16:creationId xmlns:a16="http://schemas.microsoft.com/office/drawing/2014/main" id="{3348EFE1-9D21-4DC0-8EC9-C8876706132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3" name="Freeform 45">
              <a:extLst>
                <a:ext uri="{FF2B5EF4-FFF2-40B4-BE49-F238E27FC236}">
                  <a16:creationId xmlns:a16="http://schemas.microsoft.com/office/drawing/2014/main" id="{D9CD0CF4-76F6-470E-A8EF-DD74FC196CA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4" name="Freeform 46">
              <a:extLst>
                <a:ext uri="{FF2B5EF4-FFF2-40B4-BE49-F238E27FC236}">
                  <a16:creationId xmlns:a16="http://schemas.microsoft.com/office/drawing/2014/main" id="{71645EB6-7E0C-491E-9A5B-C25E80A64AF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5" name="Freeform 47">
              <a:extLst>
                <a:ext uri="{FF2B5EF4-FFF2-40B4-BE49-F238E27FC236}">
                  <a16:creationId xmlns:a16="http://schemas.microsoft.com/office/drawing/2014/main" id="{D20E5CAC-62A4-48E1-9F9F-1F817668311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6" name="Rectangle 25">
              <a:extLst>
                <a:ext uri="{FF2B5EF4-FFF2-40B4-BE49-F238E27FC236}">
                  <a16:creationId xmlns:a16="http://schemas.microsoft.com/office/drawing/2014/main" id="{053A11D2-F06B-447E-96A7-27A21A8FA645}"/>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2" name="Title 1">
            <a:extLst>
              <a:ext uri="{FF2B5EF4-FFF2-40B4-BE49-F238E27FC236}">
                <a16:creationId xmlns:a16="http://schemas.microsoft.com/office/drawing/2014/main" id="{1094ECDD-3232-470B-8D5D-6DF4507270A2}"/>
              </a:ext>
            </a:extLst>
          </p:cNvPr>
          <p:cNvSpPr>
            <a:spLocks noGrp="1"/>
          </p:cNvSpPr>
          <p:nvPr>
            <p:ph type="title"/>
          </p:nvPr>
        </p:nvSpPr>
        <p:spPr>
          <a:xfrm>
            <a:off x="1047280" y="759805"/>
            <a:ext cx="10306520" cy="1325563"/>
          </a:xfrm>
        </p:spPr>
        <p:txBody>
          <a:bodyPr vert="horz" lIns="91440" tIns="45720" rIns="91440" bIns="45720" rtlCol="0" anchor="ctr">
            <a:normAutofit/>
          </a:bodyPr>
          <a:lstStyle/>
          <a:p>
            <a:r>
              <a:rPr lang="en-US" sz="4000" b="1">
                <a:solidFill>
                  <a:srgbClr val="FFFFFF"/>
                </a:solidFill>
              </a:rPr>
              <a:t>Community-Based Undergraduate Research</a:t>
            </a:r>
            <a:endParaRPr lang="en-US">
              <a:ea typeface="+mj-ea"/>
              <a:cs typeface="+mj-cs"/>
            </a:endParaRPr>
          </a:p>
        </p:txBody>
      </p:sp>
      <p:sp>
        <p:nvSpPr>
          <p:cNvPr id="5" name="Title 1">
            <a:extLst>
              <a:ext uri="{FF2B5EF4-FFF2-40B4-BE49-F238E27FC236}">
                <a16:creationId xmlns:a16="http://schemas.microsoft.com/office/drawing/2014/main" id="{8DBC7A6C-1F50-4C30-A775-1E87E720AEDA}"/>
              </a:ext>
            </a:extLst>
          </p:cNvPr>
          <p:cNvSpPr txBox="1">
            <a:spLocks/>
          </p:cNvSpPr>
          <p:nvPr/>
        </p:nvSpPr>
        <p:spPr>
          <a:xfrm>
            <a:off x="1311379" y="2975920"/>
            <a:ext cx="6922461" cy="393893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742950" lvl="1" indent="-228600">
              <a:spcAft>
                <a:spcPts val="600"/>
              </a:spcAft>
              <a:buFont typeface="Arial" panose="020B0604020202020204" pitchFamily="34" charset="0"/>
              <a:buChar char="•"/>
            </a:pPr>
            <a:r>
              <a:rPr lang="en-US" sz="2800">
                <a:cs typeface="Calibri"/>
              </a:rPr>
              <a:t>Community members surface the research question</a:t>
            </a:r>
            <a:endParaRPr lang="en-US">
              <a:cs typeface="Calibri"/>
            </a:endParaRPr>
          </a:p>
          <a:p>
            <a:pPr marL="742950" lvl="1" indent="-228600">
              <a:spcAft>
                <a:spcPts val="600"/>
              </a:spcAft>
              <a:buFont typeface="Arial" panose="020B0604020202020204" pitchFamily="34" charset="0"/>
              <a:buChar char="•"/>
            </a:pPr>
            <a:r>
              <a:rPr lang="en-US" sz="2800">
                <a:cs typeface="Calibri" panose="020F0502020204030204"/>
              </a:rPr>
              <a:t>Community is actively involved in determining and sometimes assisting with methods, feedback, and research dissemination</a:t>
            </a:r>
          </a:p>
          <a:p>
            <a:pPr marL="742950" lvl="1" indent="-228600">
              <a:spcAft>
                <a:spcPts val="600"/>
              </a:spcAft>
              <a:buFont typeface="Arial" panose="020B0604020202020204" pitchFamily="34" charset="0"/>
              <a:buChar char="•"/>
            </a:pPr>
            <a:r>
              <a:rPr lang="en-US" sz="2800">
                <a:cs typeface="Calibri" panose="020F0502020204030204"/>
              </a:rPr>
              <a:t>Community Research Fellowship at LUC</a:t>
            </a:r>
            <a:endParaRPr lang="en-US" sz="2800">
              <a:latin typeface="+mn-lt"/>
              <a:cs typeface="Calibri" panose="020F0502020204030204"/>
            </a:endParaRPr>
          </a:p>
          <a:p>
            <a:pPr indent="-228600">
              <a:spcAft>
                <a:spcPts val="600"/>
              </a:spcAft>
              <a:buFont typeface="Arial" panose="020B0604020202020204" pitchFamily="34" charset="0"/>
              <a:buChar char="•"/>
            </a:pPr>
            <a:endParaRPr lang="en-US" sz="2000">
              <a:latin typeface="+mn-lt"/>
              <a:ea typeface="+mn-ea"/>
              <a:cs typeface="Calibri" panose="020F0502020204030204"/>
            </a:endParaRPr>
          </a:p>
        </p:txBody>
      </p:sp>
      <p:sp>
        <p:nvSpPr>
          <p:cNvPr id="20" name="Title 1">
            <a:extLst>
              <a:ext uri="{FF2B5EF4-FFF2-40B4-BE49-F238E27FC236}">
                <a16:creationId xmlns:a16="http://schemas.microsoft.com/office/drawing/2014/main" id="{CB33E99E-285D-4A29-A57C-B86258599F63}"/>
              </a:ext>
            </a:extLst>
          </p:cNvPr>
          <p:cNvSpPr txBox="1">
            <a:spLocks/>
          </p:cNvSpPr>
          <p:nvPr/>
        </p:nvSpPr>
        <p:spPr>
          <a:xfrm>
            <a:off x="1242770" y="2366363"/>
            <a:ext cx="9918268" cy="562784"/>
          </a:xfrm>
          <a:prstGeom prst="rect">
            <a:avLst/>
          </a:prstGeom>
        </p:spPr>
        <p:txBody>
          <a:bodyPr vert="horz" lIns="91440" tIns="45720" rIns="91440" bIns="45720" rtlCol="0" anchor="t">
            <a:normAutofit fontScale="9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514350" lvl="1">
              <a:lnSpc>
                <a:spcPct val="90000"/>
              </a:lnSpc>
              <a:spcAft>
                <a:spcPts val="600"/>
              </a:spcAft>
            </a:pPr>
            <a:r>
              <a:rPr lang="en-US" sz="3600" b="1"/>
              <a:t>Community-Based Research</a:t>
            </a:r>
            <a:endParaRPr lang="en-US"/>
          </a:p>
          <a:p>
            <a:pPr indent="-228600">
              <a:spcAft>
                <a:spcPts val="600"/>
              </a:spcAft>
              <a:buFont typeface="Arial" panose="020B0604020202020204" pitchFamily="34" charset="0"/>
              <a:buChar char="•"/>
            </a:pPr>
            <a:endParaRPr lang="en-US" sz="2000">
              <a:latin typeface="+mn-lt"/>
              <a:ea typeface="+mn-ea"/>
              <a:cs typeface="+mn-cs"/>
            </a:endParaRPr>
          </a:p>
        </p:txBody>
      </p:sp>
      <p:pic>
        <p:nvPicPr>
          <p:cNvPr id="3" name="Picture 3" descr="A picture containing game&#10;&#10;Description automatically generated">
            <a:extLst>
              <a:ext uri="{FF2B5EF4-FFF2-40B4-BE49-F238E27FC236}">
                <a16:creationId xmlns:a16="http://schemas.microsoft.com/office/drawing/2014/main" id="{B477DB02-7D6E-42EC-9E82-A4DF714F06DA}"/>
              </a:ext>
            </a:extLst>
          </p:cNvPr>
          <p:cNvPicPr>
            <a:picLocks noChangeAspect="1"/>
          </p:cNvPicPr>
          <p:nvPr/>
        </p:nvPicPr>
        <p:blipFill>
          <a:blip r:embed="rId2"/>
          <a:stretch>
            <a:fillRect/>
          </a:stretch>
        </p:blipFill>
        <p:spPr>
          <a:xfrm>
            <a:off x="7918538" y="2532824"/>
            <a:ext cx="3734843" cy="3692132"/>
          </a:xfrm>
          <a:prstGeom prst="rect">
            <a:avLst/>
          </a:prstGeom>
        </p:spPr>
      </p:pic>
    </p:spTree>
    <p:extLst>
      <p:ext uri="{BB962C8B-B14F-4D97-AF65-F5344CB8AC3E}">
        <p14:creationId xmlns:p14="http://schemas.microsoft.com/office/powerpoint/2010/main" val="235449130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0B3B9DBC-97CC-4A18-B4A6-66E2402922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F4492644-1D84-449E-94E4-5FC5C873D3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227"/>
            <a:ext cx="12188952" cy="4551895"/>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39E6D69-5438-4FB9-9B01-E4B827D1646D}"/>
              </a:ext>
            </a:extLst>
          </p:cNvPr>
          <p:cNvSpPr>
            <a:spLocks noGrp="1"/>
          </p:cNvSpPr>
          <p:nvPr>
            <p:ph type="title"/>
          </p:nvPr>
        </p:nvSpPr>
        <p:spPr>
          <a:xfrm>
            <a:off x="795342" y="637953"/>
            <a:ext cx="8272458" cy="3189507"/>
          </a:xfrm>
        </p:spPr>
        <p:txBody>
          <a:bodyPr vert="horz" lIns="91440" tIns="45720" rIns="91440" bIns="45720" rtlCol="0" anchor="b">
            <a:noAutofit/>
          </a:bodyPr>
          <a:lstStyle/>
          <a:p>
            <a:r>
              <a:rPr lang="en-US" sz="5400">
                <a:solidFill>
                  <a:srgbClr val="FFFFFF"/>
                </a:solidFill>
                <a:cs typeface="Calibri Light"/>
              </a:rPr>
              <a:t>Supporting Students from Marginalized Groups</a:t>
            </a:r>
          </a:p>
        </p:txBody>
      </p:sp>
      <p:sp>
        <p:nvSpPr>
          <p:cNvPr id="22" name="Freeform 6">
            <a:extLst>
              <a:ext uri="{FF2B5EF4-FFF2-40B4-BE49-F238E27FC236}">
                <a16:creationId xmlns:a16="http://schemas.microsoft.com/office/drawing/2014/main" id="{94EE1A74-DEBF-434E-8B5E-7AB296ECBE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8727747" y="4208147"/>
            <a:ext cx="339126" cy="1938528"/>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4" name="Freeform 7">
            <a:extLst>
              <a:ext uri="{FF2B5EF4-FFF2-40B4-BE49-F238E27FC236}">
                <a16:creationId xmlns:a16="http://schemas.microsoft.com/office/drawing/2014/main" id="{8C7C4D4B-92D9-4FA4-A294-749E8574FF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8728739" y="4098333"/>
            <a:ext cx="201857" cy="1874520"/>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6" name="Rectangle 8">
            <a:extLst>
              <a:ext uri="{FF2B5EF4-FFF2-40B4-BE49-F238E27FC236}">
                <a16:creationId xmlns:a16="http://schemas.microsoft.com/office/drawing/2014/main" id="{BADA3358-2A3F-41B0-A458-6FD1DB3AF9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048" y="4098334"/>
            <a:ext cx="8933019" cy="177393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3" name="Content Placeholder 2">
            <a:extLst>
              <a:ext uri="{FF2B5EF4-FFF2-40B4-BE49-F238E27FC236}">
                <a16:creationId xmlns:a16="http://schemas.microsoft.com/office/drawing/2014/main" id="{C1075325-E7C9-4420-A43F-C9D0D6876258}"/>
              </a:ext>
            </a:extLst>
          </p:cNvPr>
          <p:cNvSpPr>
            <a:spLocks noGrp="1"/>
          </p:cNvSpPr>
          <p:nvPr>
            <p:ph type="body" idx="1"/>
          </p:nvPr>
        </p:nvSpPr>
        <p:spPr>
          <a:xfrm>
            <a:off x="759900" y="4466208"/>
            <a:ext cx="6238355" cy="1141361"/>
          </a:xfrm>
        </p:spPr>
        <p:txBody>
          <a:bodyPr vert="horz" lIns="91440" tIns="45720" rIns="91440" bIns="45720" rtlCol="0" anchor="t">
            <a:normAutofit/>
          </a:bodyPr>
          <a:lstStyle/>
          <a:p>
            <a:r>
              <a:rPr lang="en-US" sz="1800">
                <a:solidFill>
                  <a:schemeClr val="bg1"/>
                </a:solidFill>
                <a:cs typeface="Calibri"/>
              </a:rPr>
              <a:t>Rebecca Valeriano-Flores</a:t>
            </a:r>
            <a:br>
              <a:rPr lang="en-US" sz="1800">
                <a:solidFill>
                  <a:schemeClr val="bg1"/>
                </a:solidFill>
                <a:cs typeface="Calibri"/>
              </a:rPr>
            </a:br>
            <a:r>
              <a:rPr lang="en-US" sz="1800">
                <a:solidFill>
                  <a:schemeClr val="bg1"/>
                </a:solidFill>
                <a:cs typeface="Calibri"/>
              </a:rPr>
              <a:t>MA Philosophy, Current PhD Student in Philosophy</a:t>
            </a:r>
            <a:br>
              <a:rPr lang="en-US" sz="1800">
                <a:solidFill>
                  <a:schemeClr val="bg1"/>
                </a:solidFill>
                <a:cs typeface="Calibri"/>
              </a:rPr>
            </a:br>
            <a:r>
              <a:rPr lang="en-US" sz="1800">
                <a:solidFill>
                  <a:schemeClr val="bg1"/>
                </a:solidFill>
                <a:cs typeface="Calibri"/>
              </a:rPr>
              <a:t>Minorities and Philosophy Lead Organizer (2018-20)</a:t>
            </a:r>
            <a:br>
              <a:rPr lang="en-US" sz="1800">
                <a:solidFill>
                  <a:schemeClr val="bg1"/>
                </a:solidFill>
                <a:cs typeface="Calibri"/>
              </a:rPr>
            </a:br>
            <a:r>
              <a:rPr lang="en-US" sz="1800">
                <a:solidFill>
                  <a:schemeClr val="bg1"/>
                </a:solidFill>
                <a:cs typeface="Calibri"/>
              </a:rPr>
              <a:t>Samuel A. </a:t>
            </a:r>
            <a:r>
              <a:rPr lang="en-US" sz="1800" err="1">
                <a:solidFill>
                  <a:schemeClr val="bg1"/>
                </a:solidFill>
                <a:cs typeface="Calibri"/>
              </a:rPr>
              <a:t>Attoh</a:t>
            </a:r>
            <a:r>
              <a:rPr lang="en-US" sz="1800">
                <a:solidFill>
                  <a:schemeClr val="bg1"/>
                </a:solidFill>
                <a:cs typeface="Calibri"/>
              </a:rPr>
              <a:t> Award for Diversity and Inclusion </a:t>
            </a:r>
          </a:p>
        </p:txBody>
      </p:sp>
      <p:sp>
        <p:nvSpPr>
          <p:cNvPr id="28" name="Rectangle 8">
            <a:extLst>
              <a:ext uri="{FF2B5EF4-FFF2-40B4-BE49-F238E27FC236}">
                <a16:creationId xmlns:a16="http://schemas.microsoft.com/office/drawing/2014/main" id="{E4737216-37B2-43AD-AB08-05BFCCEFC9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9066873" y="4377267"/>
            <a:ext cx="3122079" cy="177393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95022435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80DF40B2-80F7-4E71-B46C-284163F365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C0D4064-4B86-4BCC-9BC0-916276AA09E4}"/>
              </a:ext>
            </a:extLst>
          </p:cNvPr>
          <p:cNvSpPr>
            <a:spLocks noGrp="1"/>
          </p:cNvSpPr>
          <p:nvPr>
            <p:ph type="title"/>
          </p:nvPr>
        </p:nvSpPr>
        <p:spPr>
          <a:xfrm>
            <a:off x="838199" y="548464"/>
            <a:ext cx="3807187" cy="2228074"/>
          </a:xfrm>
        </p:spPr>
        <p:txBody>
          <a:bodyPr>
            <a:normAutofit/>
          </a:bodyPr>
          <a:lstStyle/>
          <a:p>
            <a:r>
              <a:rPr lang="en-US" sz="4000" b="1">
                <a:cs typeface="Calibri Light"/>
              </a:rPr>
              <a:t>Minorities and Philosophy, LUC Chapter</a:t>
            </a:r>
          </a:p>
        </p:txBody>
      </p:sp>
      <p:sp>
        <p:nvSpPr>
          <p:cNvPr id="8" name="Content Placeholder 7">
            <a:extLst>
              <a:ext uri="{FF2B5EF4-FFF2-40B4-BE49-F238E27FC236}">
                <a16:creationId xmlns:a16="http://schemas.microsoft.com/office/drawing/2014/main" id="{448A6D87-BFF6-4DAB-890C-4CCB87EEE7AC}"/>
              </a:ext>
            </a:extLst>
          </p:cNvPr>
          <p:cNvSpPr>
            <a:spLocks noGrp="1"/>
          </p:cNvSpPr>
          <p:nvPr>
            <p:ph idx="1"/>
          </p:nvPr>
        </p:nvSpPr>
        <p:spPr>
          <a:xfrm>
            <a:off x="838201" y="2962279"/>
            <a:ext cx="3799425" cy="3574561"/>
          </a:xfrm>
        </p:spPr>
        <p:txBody>
          <a:bodyPr vert="horz" lIns="91440" tIns="45720" rIns="91440" bIns="45720" rtlCol="0" anchor="t">
            <a:normAutofit lnSpcReduction="10000"/>
          </a:bodyPr>
          <a:lstStyle/>
          <a:p>
            <a:r>
              <a:rPr lang="en-US" sz="2000">
                <a:cs typeface="Calibri"/>
              </a:rPr>
              <a:t>Undergraduate membership doubled from first year to second year </a:t>
            </a:r>
          </a:p>
          <a:p>
            <a:r>
              <a:rPr lang="en-US" sz="2000">
                <a:cs typeface="Calibri"/>
              </a:rPr>
              <a:t>Engaged students (student research, participation in activities and reading groups) </a:t>
            </a:r>
          </a:p>
          <a:p>
            <a:r>
              <a:rPr lang="en-US" sz="2000">
                <a:cs typeface="Calibri"/>
              </a:rPr>
              <a:t>Supportive environment </a:t>
            </a:r>
          </a:p>
          <a:p>
            <a:r>
              <a:rPr lang="en-US" sz="2000">
                <a:cs typeface="Calibri"/>
              </a:rPr>
              <a:t>Two hires in philosophy of race and paid undergraduate assistant position </a:t>
            </a:r>
          </a:p>
          <a:p>
            <a:pPr marL="0" indent="0">
              <a:buNone/>
            </a:pPr>
            <a:r>
              <a:rPr lang="en-US" sz="2000">
                <a:ea typeface="+mn-lt"/>
                <a:cs typeface="+mn-lt"/>
                <a:hlinkClick r:id="rId2"/>
              </a:rPr>
              <a:t>http://bit.ly/LoyolaMAP</a:t>
            </a:r>
            <a:endParaRPr lang="en-US">
              <a:ea typeface="+mn-lt"/>
              <a:cs typeface="+mn-lt"/>
            </a:endParaRPr>
          </a:p>
        </p:txBody>
      </p:sp>
      <p:pic>
        <p:nvPicPr>
          <p:cNvPr id="4" name="Picture 4" descr="A group of people posing for the camera&#10;&#10;Description automatically generated">
            <a:extLst>
              <a:ext uri="{FF2B5EF4-FFF2-40B4-BE49-F238E27FC236}">
                <a16:creationId xmlns:a16="http://schemas.microsoft.com/office/drawing/2014/main" id="{F4016170-D5F6-4F85-BAC1-583B34D8E850}"/>
              </a:ext>
            </a:extLst>
          </p:cNvPr>
          <p:cNvPicPr>
            <a:picLocks noChangeAspect="1"/>
          </p:cNvPicPr>
          <p:nvPr/>
        </p:nvPicPr>
        <p:blipFill rotWithShape="1">
          <a:blip r:embed="rId3"/>
          <a:srcRect l="5988" r="15473"/>
          <a:stretch/>
        </p:blipFill>
        <p:spPr>
          <a:xfrm>
            <a:off x="5010386" y="10"/>
            <a:ext cx="7181613" cy="6857990"/>
          </a:xfrm>
          <a:prstGeom prst="rect">
            <a:avLst/>
          </a:prstGeom>
          <a:effectLst/>
        </p:spPr>
      </p:pic>
      <p:sp>
        <p:nvSpPr>
          <p:cNvPr id="9" name="Rectangle: Diagonal Corners Snipped 8">
            <a:extLst>
              <a:ext uri="{FF2B5EF4-FFF2-40B4-BE49-F238E27FC236}">
                <a16:creationId xmlns:a16="http://schemas.microsoft.com/office/drawing/2014/main" id="{D328E7D9-28A6-441B-AA47-26B211ED8CCC}"/>
              </a:ext>
            </a:extLst>
          </p:cNvPr>
          <p:cNvSpPr/>
          <p:nvPr/>
        </p:nvSpPr>
        <p:spPr>
          <a:xfrm>
            <a:off x="5521085" y="352424"/>
            <a:ext cx="6167886" cy="1782791"/>
          </a:xfrm>
          <a:prstGeom prst="snip2Diag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ea typeface="+mn-lt"/>
                <a:cs typeface="+mn-lt"/>
              </a:rPr>
              <a:t>"I think that MAP lounge was a great addition because it made the program's resources and community more accessible. I feel like I was able to make the most of the program since time spent in the lounge helped me build relationships with other members of the community that would not have been possible (at least not in the same capacity) if we only met for talks and department events."</a:t>
            </a:r>
            <a:endParaRPr lang="en-US" sz="1600">
              <a:cs typeface="Calibri"/>
            </a:endParaRPr>
          </a:p>
        </p:txBody>
      </p:sp>
    </p:spTree>
    <p:extLst>
      <p:ext uri="{BB962C8B-B14F-4D97-AF65-F5344CB8AC3E}">
        <p14:creationId xmlns:p14="http://schemas.microsoft.com/office/powerpoint/2010/main" val="423895521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351DFE5-F63D-4BE0-BDA9-E3EB88F01A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5601" y="0"/>
            <a:ext cx="11480494" cy="2753936"/>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3AA16612-ACD2-4A16-8F2B-4514FD6BF28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DEA50A1-30EE-4C6D-B66A-686C00193DDA}"/>
              </a:ext>
            </a:extLst>
          </p:cNvPr>
          <p:cNvSpPr>
            <a:spLocks noGrp="1"/>
          </p:cNvSpPr>
          <p:nvPr>
            <p:ph type="title"/>
          </p:nvPr>
        </p:nvSpPr>
        <p:spPr>
          <a:xfrm>
            <a:off x="1179226" y="826680"/>
            <a:ext cx="9833548" cy="1325563"/>
          </a:xfrm>
        </p:spPr>
        <p:txBody>
          <a:bodyPr>
            <a:normAutofit/>
          </a:bodyPr>
          <a:lstStyle/>
          <a:p>
            <a:pPr algn="ctr"/>
            <a:r>
              <a:rPr lang="en-US" sz="5400" b="1">
                <a:solidFill>
                  <a:srgbClr val="FFFFFF"/>
                </a:solidFill>
                <a:cs typeface="Calibri Light"/>
              </a:rPr>
              <a:t>Gatekeeper vs. Usher</a:t>
            </a:r>
          </a:p>
        </p:txBody>
      </p:sp>
      <p:sp>
        <p:nvSpPr>
          <p:cNvPr id="4" name="TextBox 3">
            <a:extLst>
              <a:ext uri="{FF2B5EF4-FFF2-40B4-BE49-F238E27FC236}">
                <a16:creationId xmlns:a16="http://schemas.microsoft.com/office/drawing/2014/main" id="{87206AE6-F337-48B2-B8CE-459F9A258287}"/>
              </a:ext>
            </a:extLst>
          </p:cNvPr>
          <p:cNvSpPr txBox="1"/>
          <p:nvPr/>
        </p:nvSpPr>
        <p:spPr>
          <a:xfrm>
            <a:off x="6535948" y="2797833"/>
            <a:ext cx="5144218" cy="243040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b="1"/>
              <a:t>Usher</a:t>
            </a:r>
            <a:endParaRPr lang="en-US" sz="4000" b="1">
              <a:cs typeface="Calibri"/>
            </a:endParaRPr>
          </a:p>
          <a:p>
            <a:pPr>
              <a:lnSpc>
                <a:spcPct val="90000"/>
              </a:lnSpc>
              <a:spcBef>
                <a:spcPts val="1000"/>
              </a:spcBef>
              <a:buFont typeface="Arial"/>
            </a:pPr>
            <a:r>
              <a:rPr lang="en-US" sz="2800"/>
              <a:t>Mentoring and reaching out to students, especially BIPOC students, regardless of "talent"</a:t>
            </a:r>
            <a:endParaRPr lang="en-US" sz="2800">
              <a:cs typeface="Calibri"/>
            </a:endParaRPr>
          </a:p>
          <a:p>
            <a:endParaRPr lang="en-US" sz="2800">
              <a:cs typeface="Calibri"/>
            </a:endParaRPr>
          </a:p>
        </p:txBody>
      </p:sp>
      <p:sp>
        <p:nvSpPr>
          <p:cNvPr id="7" name="Rectangle: Diagonal Corners Rounded 6">
            <a:extLst>
              <a:ext uri="{FF2B5EF4-FFF2-40B4-BE49-F238E27FC236}">
                <a16:creationId xmlns:a16="http://schemas.microsoft.com/office/drawing/2014/main" id="{66020946-40DC-4DC0-92ED-442A18DD92D9}"/>
              </a:ext>
            </a:extLst>
          </p:cNvPr>
          <p:cNvSpPr/>
          <p:nvPr/>
        </p:nvSpPr>
        <p:spPr>
          <a:xfrm>
            <a:off x="1358943" y="5097851"/>
            <a:ext cx="3824377" cy="1092678"/>
          </a:xfrm>
          <a:prstGeom prst="round2Diag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cs typeface="Calibri"/>
              </a:rPr>
              <a:t>"You are not good enough to be here."</a:t>
            </a:r>
          </a:p>
        </p:txBody>
      </p:sp>
      <p:sp>
        <p:nvSpPr>
          <p:cNvPr id="9" name="Rectangle: Diagonal Corners Rounded 8">
            <a:extLst>
              <a:ext uri="{FF2B5EF4-FFF2-40B4-BE49-F238E27FC236}">
                <a16:creationId xmlns:a16="http://schemas.microsoft.com/office/drawing/2014/main" id="{65138176-6B1E-40B7-8B76-CCF904B6663F}"/>
              </a:ext>
            </a:extLst>
          </p:cNvPr>
          <p:cNvSpPr/>
          <p:nvPr/>
        </p:nvSpPr>
        <p:spPr>
          <a:xfrm>
            <a:off x="7039155" y="5096952"/>
            <a:ext cx="3752491" cy="1092679"/>
          </a:xfrm>
          <a:prstGeom prst="round2Diag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cs typeface="Calibri"/>
              </a:rPr>
              <a:t>"You have a place here!"</a:t>
            </a:r>
          </a:p>
        </p:txBody>
      </p:sp>
      <p:sp>
        <p:nvSpPr>
          <p:cNvPr id="12" name="TextBox 11">
            <a:extLst>
              <a:ext uri="{FF2B5EF4-FFF2-40B4-BE49-F238E27FC236}">
                <a16:creationId xmlns:a16="http://schemas.microsoft.com/office/drawing/2014/main" id="{47993920-DE2E-4F64-8CC8-4E392F3BF35A}"/>
              </a:ext>
            </a:extLst>
          </p:cNvPr>
          <p:cNvSpPr txBox="1"/>
          <p:nvPr/>
        </p:nvSpPr>
        <p:spPr>
          <a:xfrm>
            <a:off x="1086928" y="2797833"/>
            <a:ext cx="5201727" cy="200054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b="1">
                <a:ea typeface="+mn-lt"/>
                <a:cs typeface="+mn-lt"/>
              </a:rPr>
              <a:t>Gatekeeper </a:t>
            </a:r>
            <a:endParaRPr lang="en-US" sz="4000" b="1">
              <a:cs typeface="Calibri"/>
            </a:endParaRPr>
          </a:p>
          <a:p>
            <a:r>
              <a:rPr lang="en-US" sz="2800">
                <a:ea typeface="+mn-lt"/>
                <a:cs typeface="+mn-lt"/>
              </a:rPr>
              <a:t>Only mentoring students who show "talent" in your field, who are already "good students" </a:t>
            </a:r>
            <a:endParaRPr lang="en-US" sz="2800">
              <a:cs typeface="Calibri"/>
            </a:endParaRPr>
          </a:p>
        </p:txBody>
      </p:sp>
    </p:spTree>
    <p:extLst>
      <p:ext uri="{BB962C8B-B14F-4D97-AF65-F5344CB8AC3E}">
        <p14:creationId xmlns:p14="http://schemas.microsoft.com/office/powerpoint/2010/main" val="208833741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351DFE5-F63D-4BE0-BDA9-E3EB88F01A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5601" y="0"/>
            <a:ext cx="11480494" cy="2753936"/>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3AA16612-ACD2-4A16-8F2B-4514FD6BF28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E37E6E9-C7BD-4240-AD31-7F1DEF98BD52}"/>
              </a:ext>
            </a:extLst>
          </p:cNvPr>
          <p:cNvSpPr>
            <a:spLocks noGrp="1"/>
          </p:cNvSpPr>
          <p:nvPr>
            <p:ph type="title"/>
          </p:nvPr>
        </p:nvSpPr>
        <p:spPr>
          <a:xfrm>
            <a:off x="1179226" y="826680"/>
            <a:ext cx="9833548" cy="1325563"/>
          </a:xfrm>
        </p:spPr>
        <p:txBody>
          <a:bodyPr>
            <a:normAutofit/>
          </a:bodyPr>
          <a:lstStyle/>
          <a:p>
            <a:pPr algn="ctr"/>
            <a:r>
              <a:rPr lang="en-US" sz="5400" b="1">
                <a:solidFill>
                  <a:srgbClr val="FFFFFF"/>
                </a:solidFill>
                <a:cs typeface="Calibri Light"/>
              </a:rPr>
              <a:t>Transforming Values</a:t>
            </a:r>
            <a:endParaRPr lang="en-US" sz="5400" b="1">
              <a:cs typeface="Calibri Light"/>
            </a:endParaRPr>
          </a:p>
        </p:txBody>
      </p:sp>
      <p:sp>
        <p:nvSpPr>
          <p:cNvPr id="3" name="Content Placeholder 2">
            <a:extLst>
              <a:ext uri="{FF2B5EF4-FFF2-40B4-BE49-F238E27FC236}">
                <a16:creationId xmlns:a16="http://schemas.microsoft.com/office/drawing/2014/main" id="{479FD6B3-E25E-4041-A279-10359C223420}"/>
              </a:ext>
            </a:extLst>
          </p:cNvPr>
          <p:cNvSpPr>
            <a:spLocks noGrp="1"/>
          </p:cNvSpPr>
          <p:nvPr>
            <p:ph idx="1"/>
          </p:nvPr>
        </p:nvSpPr>
        <p:spPr>
          <a:xfrm>
            <a:off x="1179226" y="3092970"/>
            <a:ext cx="9833548" cy="2693976"/>
          </a:xfrm>
        </p:spPr>
        <p:txBody>
          <a:bodyPr vert="horz" lIns="91440" tIns="45720" rIns="91440" bIns="45720" rtlCol="0" anchor="t">
            <a:noAutofit/>
          </a:bodyPr>
          <a:lstStyle/>
          <a:p>
            <a:r>
              <a:rPr lang="en-US" sz="2400" b="1">
                <a:solidFill>
                  <a:srgbClr val="000000"/>
                </a:solidFill>
                <a:cs typeface="Calibri"/>
              </a:rPr>
              <a:t>Interrogate and reevaluate </a:t>
            </a:r>
            <a:r>
              <a:rPr lang="en-US" sz="2400">
                <a:solidFill>
                  <a:srgbClr val="000000"/>
                </a:solidFill>
                <a:cs typeface="Calibri"/>
              </a:rPr>
              <a:t>values such as "talent" and "good student" </a:t>
            </a:r>
          </a:p>
          <a:p>
            <a:r>
              <a:rPr lang="en-US" sz="2400">
                <a:solidFill>
                  <a:srgbClr val="000000"/>
                </a:solidFill>
                <a:cs typeface="Calibri"/>
              </a:rPr>
              <a:t>These values are implicitly </a:t>
            </a:r>
            <a:r>
              <a:rPr lang="en-US" sz="2400" b="1">
                <a:solidFill>
                  <a:srgbClr val="000000"/>
                </a:solidFill>
                <a:cs typeface="Calibri"/>
              </a:rPr>
              <a:t>racialized</a:t>
            </a:r>
            <a:r>
              <a:rPr lang="en-US" sz="2400">
                <a:solidFill>
                  <a:srgbClr val="000000"/>
                </a:solidFill>
                <a:cs typeface="Calibri"/>
              </a:rPr>
              <a:t>—standards based on successes of students with privilege </a:t>
            </a:r>
          </a:p>
          <a:p>
            <a:r>
              <a:rPr lang="en-US" sz="2400">
                <a:solidFill>
                  <a:srgbClr val="000000"/>
                </a:solidFill>
                <a:cs typeface="Calibri"/>
              </a:rPr>
              <a:t>Beyond the classroom: </a:t>
            </a:r>
            <a:r>
              <a:rPr lang="en-US" sz="2400" b="1">
                <a:solidFill>
                  <a:srgbClr val="000000"/>
                </a:solidFill>
                <a:cs typeface="Calibri"/>
              </a:rPr>
              <a:t>analyze </a:t>
            </a:r>
            <a:r>
              <a:rPr lang="en-US" sz="2400">
                <a:solidFill>
                  <a:srgbClr val="000000"/>
                </a:solidFill>
                <a:cs typeface="Calibri"/>
              </a:rPr>
              <a:t>our values of "good" and "bad" to see how they have been shaped by anti-black racism </a:t>
            </a:r>
          </a:p>
          <a:p>
            <a:r>
              <a:rPr lang="en-US" sz="2400">
                <a:solidFill>
                  <a:srgbClr val="000000"/>
                </a:solidFill>
                <a:cs typeface="Calibri"/>
              </a:rPr>
              <a:t>In doing so, we </a:t>
            </a:r>
            <a:r>
              <a:rPr lang="en-US" sz="2400" b="1">
                <a:solidFill>
                  <a:srgbClr val="000000"/>
                </a:solidFill>
                <a:cs typeface="Calibri"/>
              </a:rPr>
              <a:t>transform </a:t>
            </a:r>
            <a:r>
              <a:rPr lang="en-US" sz="2400">
                <a:solidFill>
                  <a:srgbClr val="000000"/>
                </a:solidFill>
                <a:cs typeface="Calibri"/>
              </a:rPr>
              <a:t>our values, classroom, academy, consciousness </a:t>
            </a:r>
          </a:p>
        </p:txBody>
      </p:sp>
    </p:spTree>
    <p:extLst>
      <p:ext uri="{BB962C8B-B14F-4D97-AF65-F5344CB8AC3E}">
        <p14:creationId xmlns:p14="http://schemas.microsoft.com/office/powerpoint/2010/main" val="4397627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7E773EB-1EC1-4E49-9DE2-E6F4604972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0391"/>
            <a:ext cx="12192000" cy="19430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DEFA915-5495-DE4E-90C6-79FB92B6C59A}"/>
              </a:ext>
            </a:extLst>
          </p:cNvPr>
          <p:cNvSpPr>
            <a:spLocks noGrp="1"/>
          </p:cNvSpPr>
          <p:nvPr>
            <p:ph type="title"/>
          </p:nvPr>
        </p:nvSpPr>
        <p:spPr>
          <a:xfrm>
            <a:off x="391378" y="320675"/>
            <a:ext cx="11407487" cy="1325563"/>
          </a:xfrm>
        </p:spPr>
        <p:txBody>
          <a:bodyPr>
            <a:normAutofit/>
          </a:bodyPr>
          <a:lstStyle/>
          <a:p>
            <a:r>
              <a:rPr lang="en-US" sz="5400">
                <a:solidFill>
                  <a:schemeClr val="bg1"/>
                </a:solidFill>
              </a:rPr>
              <a:t>Guidelines for Participation</a:t>
            </a:r>
          </a:p>
        </p:txBody>
      </p:sp>
      <p:graphicFrame>
        <p:nvGraphicFramePr>
          <p:cNvPr id="5" name="Content Placeholder 2">
            <a:extLst>
              <a:ext uri="{FF2B5EF4-FFF2-40B4-BE49-F238E27FC236}">
                <a16:creationId xmlns:a16="http://schemas.microsoft.com/office/drawing/2014/main" id="{6EE5AC58-16C1-4F1D-95D9-72A16BBFC4C8}"/>
              </a:ext>
            </a:extLst>
          </p:cNvPr>
          <p:cNvGraphicFramePr>
            <a:graphicFrameLocks noGrp="1"/>
          </p:cNvGraphicFramePr>
          <p:nvPr>
            <p:ph idx="1"/>
            <p:extLst>
              <p:ext uri="{D42A27DB-BD31-4B8C-83A1-F6EECF244321}">
                <p14:modId xmlns:p14="http://schemas.microsoft.com/office/powerpoint/2010/main" val="1863347633"/>
              </p:ext>
            </p:extLst>
          </p:nvPr>
        </p:nvGraphicFramePr>
        <p:xfrm>
          <a:off x="391379" y="1988107"/>
          <a:ext cx="11407487"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2858378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351DFE5-F63D-4BE0-BDA9-E3EB88F01A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5601" y="0"/>
            <a:ext cx="11480494" cy="2753936"/>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3AA16612-ACD2-4A16-8F2B-4514FD6BF28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C8393E4-3287-4670-BA31-160DE32F4426}"/>
              </a:ext>
            </a:extLst>
          </p:cNvPr>
          <p:cNvSpPr>
            <a:spLocks noGrp="1"/>
          </p:cNvSpPr>
          <p:nvPr>
            <p:ph type="title"/>
          </p:nvPr>
        </p:nvSpPr>
        <p:spPr>
          <a:xfrm>
            <a:off x="1179226" y="826680"/>
            <a:ext cx="9833548" cy="1325563"/>
          </a:xfrm>
        </p:spPr>
        <p:txBody>
          <a:bodyPr>
            <a:normAutofit/>
          </a:bodyPr>
          <a:lstStyle/>
          <a:p>
            <a:pPr algn="ctr"/>
            <a:r>
              <a:rPr lang="en-US" sz="5400" b="1">
                <a:solidFill>
                  <a:srgbClr val="FFFFFF"/>
                </a:solidFill>
                <a:cs typeface="Calibri Light"/>
              </a:rPr>
              <a:t>High Impact Practices (HIPs)</a:t>
            </a:r>
            <a:endParaRPr lang="en-US" sz="5400" b="1">
              <a:cs typeface="Calibri Light"/>
            </a:endParaRPr>
          </a:p>
        </p:txBody>
      </p:sp>
      <p:sp>
        <p:nvSpPr>
          <p:cNvPr id="3" name="Content Placeholder 2">
            <a:extLst>
              <a:ext uri="{FF2B5EF4-FFF2-40B4-BE49-F238E27FC236}">
                <a16:creationId xmlns:a16="http://schemas.microsoft.com/office/drawing/2014/main" id="{7139C04E-A398-494A-88B9-B1374E19E5FE}"/>
              </a:ext>
            </a:extLst>
          </p:cNvPr>
          <p:cNvSpPr>
            <a:spLocks noGrp="1"/>
          </p:cNvSpPr>
          <p:nvPr>
            <p:ph idx="1"/>
          </p:nvPr>
        </p:nvSpPr>
        <p:spPr>
          <a:xfrm>
            <a:off x="1179226" y="3092970"/>
            <a:ext cx="4700832" cy="2693976"/>
          </a:xfrm>
        </p:spPr>
        <p:txBody>
          <a:bodyPr vert="horz" lIns="91440" tIns="45720" rIns="91440" bIns="45720" rtlCol="0" anchor="t">
            <a:normAutofit/>
          </a:bodyPr>
          <a:lstStyle/>
          <a:p>
            <a:r>
              <a:rPr lang="en-US" sz="2000">
                <a:solidFill>
                  <a:srgbClr val="000000"/>
                </a:solidFill>
                <a:cs typeface="Calibri"/>
              </a:rPr>
              <a:t>First Year Seminars and Experiences </a:t>
            </a:r>
          </a:p>
          <a:p>
            <a:r>
              <a:rPr lang="en-US" sz="2000" b="1">
                <a:solidFill>
                  <a:srgbClr val="000000"/>
                </a:solidFill>
                <a:cs typeface="Calibri"/>
              </a:rPr>
              <a:t>Common Intellectual Experiences </a:t>
            </a:r>
          </a:p>
          <a:p>
            <a:r>
              <a:rPr lang="en-US" sz="2000" b="1">
                <a:solidFill>
                  <a:srgbClr val="000000"/>
                </a:solidFill>
                <a:cs typeface="Calibri"/>
              </a:rPr>
              <a:t>Learning Communities </a:t>
            </a:r>
          </a:p>
          <a:p>
            <a:r>
              <a:rPr lang="en-US" sz="2000">
                <a:solidFill>
                  <a:srgbClr val="000000"/>
                </a:solidFill>
                <a:cs typeface="Calibri"/>
              </a:rPr>
              <a:t>Writing-Intensive Courses</a:t>
            </a:r>
          </a:p>
          <a:p>
            <a:r>
              <a:rPr lang="en-US" sz="2000" b="1">
                <a:solidFill>
                  <a:srgbClr val="000000"/>
                </a:solidFill>
                <a:cs typeface="Calibri"/>
              </a:rPr>
              <a:t>Collaborative Assignments and Projects </a:t>
            </a:r>
          </a:p>
          <a:p>
            <a:r>
              <a:rPr lang="en-US" sz="2000" b="1">
                <a:cs typeface="Calibri"/>
              </a:rPr>
              <a:t>Undergraduate Research</a:t>
            </a:r>
            <a:endParaRPr lang="en-US" sz="2000" b="1">
              <a:solidFill>
                <a:srgbClr val="000000"/>
              </a:solidFill>
              <a:cs typeface="Calibri"/>
            </a:endParaRPr>
          </a:p>
        </p:txBody>
      </p:sp>
      <p:sp>
        <p:nvSpPr>
          <p:cNvPr id="5" name="TextBox 4">
            <a:extLst>
              <a:ext uri="{FF2B5EF4-FFF2-40B4-BE49-F238E27FC236}">
                <a16:creationId xmlns:a16="http://schemas.microsoft.com/office/drawing/2014/main" id="{CE6A94C1-06BF-46ED-A3CA-9E8CFE080163}"/>
              </a:ext>
            </a:extLst>
          </p:cNvPr>
          <p:cNvSpPr txBox="1"/>
          <p:nvPr/>
        </p:nvSpPr>
        <p:spPr>
          <a:xfrm>
            <a:off x="6089350" y="3098860"/>
            <a:ext cx="5158596" cy="22672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nSpc>
                <a:spcPct val="90000"/>
              </a:lnSpc>
              <a:spcBef>
                <a:spcPts val="1000"/>
              </a:spcBef>
              <a:buFont typeface="Arial"/>
              <a:buChar char="•"/>
            </a:pPr>
            <a:r>
              <a:rPr lang="en-US" sz="2000" b="1">
                <a:ea typeface="+mn-lt"/>
                <a:cs typeface="+mn-lt"/>
              </a:rPr>
              <a:t>Diversity/Global Learning </a:t>
            </a:r>
            <a:endParaRPr lang="en-US" b="1"/>
          </a:p>
          <a:p>
            <a:pPr marL="285750" indent="-285750">
              <a:lnSpc>
                <a:spcPct val="90000"/>
              </a:lnSpc>
              <a:spcBef>
                <a:spcPts val="1000"/>
              </a:spcBef>
              <a:buFont typeface="Arial"/>
              <a:buChar char="•"/>
            </a:pPr>
            <a:r>
              <a:rPr lang="en-US" sz="2000" err="1">
                <a:ea typeface="+mn-lt"/>
                <a:cs typeface="+mn-lt"/>
              </a:rPr>
              <a:t>ePortfolios</a:t>
            </a:r>
            <a:r>
              <a:rPr lang="en-US" sz="2000">
                <a:ea typeface="+mn-lt"/>
                <a:cs typeface="+mn-lt"/>
              </a:rPr>
              <a:t> </a:t>
            </a:r>
          </a:p>
          <a:p>
            <a:pPr marL="285750" indent="-285750">
              <a:lnSpc>
                <a:spcPct val="90000"/>
              </a:lnSpc>
              <a:spcBef>
                <a:spcPts val="1000"/>
              </a:spcBef>
              <a:buFont typeface="Arial"/>
              <a:buChar char="•"/>
            </a:pPr>
            <a:r>
              <a:rPr lang="en-US" sz="2000">
                <a:ea typeface="+mn-lt"/>
                <a:cs typeface="+mn-lt"/>
              </a:rPr>
              <a:t>Service Learning and Community-Based Learning </a:t>
            </a:r>
          </a:p>
          <a:p>
            <a:pPr marL="285750" indent="-285750">
              <a:lnSpc>
                <a:spcPct val="90000"/>
              </a:lnSpc>
              <a:spcBef>
                <a:spcPts val="1000"/>
              </a:spcBef>
              <a:buFont typeface="Arial"/>
              <a:buChar char="•"/>
            </a:pPr>
            <a:r>
              <a:rPr lang="en-US" sz="2000">
                <a:ea typeface="+mn-lt"/>
                <a:cs typeface="+mn-lt"/>
              </a:rPr>
              <a:t>Internships </a:t>
            </a:r>
          </a:p>
          <a:p>
            <a:pPr marL="285750" indent="-285750">
              <a:lnSpc>
                <a:spcPct val="90000"/>
              </a:lnSpc>
              <a:spcBef>
                <a:spcPts val="1000"/>
              </a:spcBef>
              <a:buFont typeface="Arial"/>
              <a:buChar char="•"/>
            </a:pPr>
            <a:r>
              <a:rPr lang="en-US" sz="2000">
                <a:ea typeface="+mn-lt"/>
                <a:cs typeface="+mn-lt"/>
              </a:rPr>
              <a:t>Capstone Courses and Projects</a:t>
            </a:r>
            <a:endParaRPr lang="en-US" sz="2000">
              <a:cs typeface="Calibri"/>
            </a:endParaRPr>
          </a:p>
        </p:txBody>
      </p:sp>
      <p:sp>
        <p:nvSpPr>
          <p:cNvPr id="6" name="TextBox 5">
            <a:extLst>
              <a:ext uri="{FF2B5EF4-FFF2-40B4-BE49-F238E27FC236}">
                <a16:creationId xmlns:a16="http://schemas.microsoft.com/office/drawing/2014/main" id="{FDA813ED-151E-443A-9B87-9C08ABBBB537}"/>
              </a:ext>
            </a:extLst>
          </p:cNvPr>
          <p:cNvSpPr txBox="1"/>
          <p:nvPr/>
        </p:nvSpPr>
        <p:spPr>
          <a:xfrm>
            <a:off x="1173192" y="5845834"/>
            <a:ext cx="919863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AACU, High-Impact Educational Practices: </a:t>
            </a:r>
            <a:r>
              <a:rPr lang="en-US">
                <a:ea typeface="+mn-lt"/>
                <a:cs typeface="+mn-lt"/>
                <a:hlinkClick r:id="rId3"/>
              </a:rPr>
              <a:t>https://www.aacu.org/node/4084</a:t>
            </a:r>
            <a:endParaRPr lang="en-US"/>
          </a:p>
        </p:txBody>
      </p:sp>
    </p:spTree>
    <p:extLst>
      <p:ext uri="{BB962C8B-B14F-4D97-AF65-F5344CB8AC3E}">
        <p14:creationId xmlns:p14="http://schemas.microsoft.com/office/powerpoint/2010/main" val="383366433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351DFE5-F63D-4BE0-BDA9-E3EB88F01A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5601" y="0"/>
            <a:ext cx="11480494" cy="2753936"/>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3AA16612-ACD2-4A16-8F2B-4514FD6BF28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A7D648EF-C67A-432B-BED8-F2862B9E10AF}"/>
              </a:ext>
            </a:extLst>
          </p:cNvPr>
          <p:cNvSpPr>
            <a:spLocks noGrp="1"/>
          </p:cNvSpPr>
          <p:nvPr>
            <p:ph type="title"/>
          </p:nvPr>
        </p:nvSpPr>
        <p:spPr>
          <a:xfrm>
            <a:off x="1179226" y="826680"/>
            <a:ext cx="9833548" cy="1325563"/>
          </a:xfrm>
        </p:spPr>
        <p:txBody>
          <a:bodyPr>
            <a:normAutofit/>
          </a:bodyPr>
          <a:lstStyle/>
          <a:p>
            <a:pPr algn="ctr"/>
            <a:r>
              <a:rPr lang="en-US" sz="5400" b="1">
                <a:solidFill>
                  <a:srgbClr val="FFFFFF"/>
                </a:solidFill>
                <a:cs typeface="Calibri Light"/>
              </a:rPr>
              <a:t>Key Insights: HIPs are not enough</a:t>
            </a:r>
          </a:p>
        </p:txBody>
      </p:sp>
      <p:sp>
        <p:nvSpPr>
          <p:cNvPr id="3" name="Content Placeholder 2">
            <a:extLst>
              <a:ext uri="{FF2B5EF4-FFF2-40B4-BE49-F238E27FC236}">
                <a16:creationId xmlns:a16="http://schemas.microsoft.com/office/drawing/2014/main" id="{FE888DB7-B079-42D4-8B6A-5B10704C1F60}"/>
              </a:ext>
            </a:extLst>
          </p:cNvPr>
          <p:cNvSpPr>
            <a:spLocks noGrp="1"/>
          </p:cNvSpPr>
          <p:nvPr>
            <p:ph idx="1"/>
          </p:nvPr>
        </p:nvSpPr>
        <p:spPr>
          <a:xfrm>
            <a:off x="1179226" y="3049838"/>
            <a:ext cx="9833548" cy="2693976"/>
          </a:xfrm>
        </p:spPr>
        <p:txBody>
          <a:bodyPr vert="horz" lIns="91440" tIns="45720" rIns="91440" bIns="45720" rtlCol="0" anchor="t">
            <a:noAutofit/>
          </a:bodyPr>
          <a:lstStyle/>
          <a:p>
            <a:pPr marL="457200" indent="-457200">
              <a:buAutoNum type="arabicPeriod"/>
            </a:pPr>
            <a:r>
              <a:rPr lang="en-US" sz="2400">
                <a:ea typeface="+mn-lt"/>
                <a:cs typeface="+mn-lt"/>
              </a:rPr>
              <a:t>Should be part of a larger effort for </a:t>
            </a:r>
            <a:r>
              <a:rPr lang="en-US" sz="2400" b="1">
                <a:ea typeface="+mn-lt"/>
                <a:cs typeface="+mn-lt"/>
              </a:rPr>
              <a:t>departmental change</a:t>
            </a:r>
            <a:r>
              <a:rPr lang="en-US" sz="2400">
                <a:ea typeface="+mn-lt"/>
                <a:cs typeface="+mn-lt"/>
              </a:rPr>
              <a:t>. (Easier said than done: think about positionality.) </a:t>
            </a:r>
            <a:endParaRPr lang="en-US" sz="2400">
              <a:solidFill>
                <a:srgbClr val="000000"/>
              </a:solidFill>
              <a:cs typeface="Calibri" panose="020F0502020204030204"/>
            </a:endParaRPr>
          </a:p>
          <a:p>
            <a:pPr marL="457200" indent="-457200">
              <a:buAutoNum type="arabicPeriod"/>
            </a:pPr>
            <a:r>
              <a:rPr lang="en-US" sz="2400">
                <a:ea typeface="+mn-lt"/>
                <a:cs typeface="+mn-lt"/>
              </a:rPr>
              <a:t>Organizing and programming should </a:t>
            </a:r>
            <a:r>
              <a:rPr lang="en-US" sz="2400" b="1" i="1">
                <a:ea typeface="+mn-lt"/>
                <a:cs typeface="+mn-lt"/>
              </a:rPr>
              <a:t>center</a:t>
            </a:r>
            <a:r>
              <a:rPr lang="en-US" sz="2400" b="1">
                <a:ea typeface="+mn-lt"/>
                <a:cs typeface="+mn-lt"/>
              </a:rPr>
              <a:t> and </a:t>
            </a:r>
            <a:r>
              <a:rPr lang="en-US" sz="2400" b="1" i="1">
                <a:ea typeface="+mn-lt"/>
                <a:cs typeface="+mn-lt"/>
              </a:rPr>
              <a:t>be accountable to </a:t>
            </a:r>
            <a:r>
              <a:rPr lang="en-US" sz="2400" b="1">
                <a:ea typeface="+mn-lt"/>
                <a:cs typeface="+mn-lt"/>
              </a:rPr>
              <a:t>students from marginalized groups</a:t>
            </a:r>
            <a:r>
              <a:rPr lang="en-US" sz="2400">
                <a:ea typeface="+mn-lt"/>
                <a:cs typeface="+mn-lt"/>
              </a:rPr>
              <a:t>. </a:t>
            </a:r>
            <a:endParaRPr lang="en-US" sz="2400">
              <a:cs typeface="Calibri" panose="020F0502020204030204"/>
            </a:endParaRPr>
          </a:p>
          <a:p>
            <a:pPr marL="457200" indent="-457200">
              <a:buAutoNum type="arabicPeriod"/>
            </a:pPr>
            <a:r>
              <a:rPr lang="en-US" sz="2400">
                <a:ea typeface="+mn-lt"/>
                <a:cs typeface="+mn-lt"/>
              </a:rPr>
              <a:t>Diversity and inclusion should be part of the </a:t>
            </a:r>
            <a:r>
              <a:rPr lang="en-US" sz="2400" b="1">
                <a:ea typeface="+mn-lt"/>
                <a:cs typeface="+mn-lt"/>
              </a:rPr>
              <a:t>organizational structure</a:t>
            </a:r>
            <a:r>
              <a:rPr lang="en-US" sz="2400">
                <a:ea typeface="+mn-lt"/>
                <a:cs typeface="+mn-lt"/>
              </a:rPr>
              <a:t> itself: horizontal, collaborative, accountable </a:t>
            </a:r>
            <a:endParaRPr lang="en-US" sz="2400">
              <a:cs typeface="Calibri" panose="020F0502020204030204"/>
            </a:endParaRPr>
          </a:p>
          <a:p>
            <a:pPr marL="457200" indent="-457200">
              <a:buAutoNum type="arabicPeriod"/>
            </a:pPr>
            <a:r>
              <a:rPr lang="en-US" sz="2400">
                <a:ea typeface="+mn-lt"/>
                <a:cs typeface="+mn-lt"/>
              </a:rPr>
              <a:t>Requires an </a:t>
            </a:r>
            <a:r>
              <a:rPr lang="en-US" sz="2400" b="1">
                <a:ea typeface="+mn-lt"/>
                <a:cs typeface="+mn-lt"/>
              </a:rPr>
              <a:t>ongoing engagement</a:t>
            </a:r>
            <a:r>
              <a:rPr lang="en-US" sz="2400">
                <a:ea typeface="+mn-lt"/>
                <a:cs typeface="+mn-lt"/>
              </a:rPr>
              <a:t> with anti-racist pedagogy and literature. </a:t>
            </a:r>
            <a:endParaRPr lang="en-US" sz="2400">
              <a:solidFill>
                <a:srgbClr val="000000"/>
              </a:solidFill>
              <a:cs typeface="Calibri"/>
            </a:endParaRPr>
          </a:p>
        </p:txBody>
      </p:sp>
    </p:spTree>
    <p:extLst>
      <p:ext uri="{BB962C8B-B14F-4D97-AF65-F5344CB8AC3E}">
        <p14:creationId xmlns:p14="http://schemas.microsoft.com/office/powerpoint/2010/main" val="369236778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B854194-185D-494D-905C-7C7CB2E3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211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4F5FA0D-0104-4987-8241-EFF7C85B8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8"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2897127E-6CEF-446C-BE87-93B7C46E49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741BE93C-9D2B-42E9-BBFC-F63BB825FC91}"/>
              </a:ext>
            </a:extLst>
          </p:cNvPr>
          <p:cNvSpPr>
            <a:spLocks noGrp="1"/>
          </p:cNvSpPr>
          <p:nvPr>
            <p:ph type="title"/>
          </p:nvPr>
        </p:nvSpPr>
        <p:spPr>
          <a:xfrm>
            <a:off x="640079" y="2053641"/>
            <a:ext cx="3669161" cy="2760098"/>
          </a:xfrm>
        </p:spPr>
        <p:txBody>
          <a:bodyPr>
            <a:noAutofit/>
          </a:bodyPr>
          <a:lstStyle/>
          <a:p>
            <a:r>
              <a:rPr lang="en-US" sz="8000" b="1">
                <a:solidFill>
                  <a:srgbClr val="FFFFFF"/>
                </a:solidFill>
                <a:cs typeface="Calibri Light"/>
              </a:rPr>
              <a:t>Follow Their Lead</a:t>
            </a:r>
          </a:p>
        </p:txBody>
      </p:sp>
      <p:sp>
        <p:nvSpPr>
          <p:cNvPr id="3" name="Content Placeholder 2">
            <a:extLst>
              <a:ext uri="{FF2B5EF4-FFF2-40B4-BE49-F238E27FC236}">
                <a16:creationId xmlns:a16="http://schemas.microsoft.com/office/drawing/2014/main" id="{A0E64E8F-CE21-49FF-B6B8-B15EC252240B}"/>
              </a:ext>
            </a:extLst>
          </p:cNvPr>
          <p:cNvSpPr>
            <a:spLocks noGrp="1"/>
          </p:cNvSpPr>
          <p:nvPr>
            <p:ph idx="1"/>
          </p:nvPr>
        </p:nvSpPr>
        <p:spPr>
          <a:xfrm>
            <a:off x="6090574" y="801866"/>
            <a:ext cx="5306084" cy="5230634"/>
          </a:xfrm>
        </p:spPr>
        <p:txBody>
          <a:bodyPr anchor="ctr">
            <a:normAutofit/>
          </a:bodyPr>
          <a:lstStyle/>
          <a:p>
            <a:pPr marL="0" indent="0">
              <a:buNone/>
            </a:pPr>
            <a:r>
              <a:rPr lang="en-US" sz="2400" b="1">
                <a:solidFill>
                  <a:srgbClr val="000000"/>
                </a:solidFill>
                <a:cs typeface="Calibri"/>
              </a:rPr>
              <a:t>Take cues from those already doing the </a:t>
            </a:r>
            <a:r>
              <a:rPr lang="en-US" sz="2400" b="1">
                <a:cs typeface="Calibri"/>
              </a:rPr>
              <a:t>work</a:t>
            </a:r>
            <a:endParaRPr lang="en-US" sz="2400" b="1">
              <a:ea typeface="+mn-lt"/>
              <a:cs typeface="+mn-lt"/>
            </a:endParaRPr>
          </a:p>
          <a:p>
            <a:r>
              <a:rPr lang="en-US" sz="2400">
                <a:solidFill>
                  <a:srgbClr val="000000"/>
                </a:solidFill>
                <a:cs typeface="Calibri"/>
              </a:rPr>
              <a:t>Researchers in our own disciplines </a:t>
            </a:r>
          </a:p>
          <a:p>
            <a:r>
              <a:rPr lang="en-US" sz="2400">
                <a:solidFill>
                  <a:srgbClr val="000000"/>
                </a:solidFill>
                <a:cs typeface="Calibri"/>
              </a:rPr>
              <a:t>Young black trans/queer activists</a:t>
            </a:r>
          </a:p>
          <a:p>
            <a:pPr marL="0" indent="0">
              <a:buNone/>
            </a:pPr>
            <a:endParaRPr lang="en-US" sz="2400">
              <a:solidFill>
                <a:srgbClr val="000000"/>
              </a:solidFill>
              <a:cs typeface="Calibri"/>
            </a:endParaRPr>
          </a:p>
          <a:p>
            <a:pPr marL="0" indent="0">
              <a:buNone/>
            </a:pPr>
            <a:r>
              <a:rPr lang="en-US" sz="2400" b="1">
                <a:solidFill>
                  <a:srgbClr val="000000"/>
                </a:solidFill>
                <a:cs typeface="Calibri"/>
              </a:rPr>
              <a:t>Takes humility and vulnerability </a:t>
            </a:r>
            <a:endParaRPr lang="en-US" b="1">
              <a:cs typeface="Calibri"/>
            </a:endParaRPr>
          </a:p>
          <a:p>
            <a:endParaRPr lang="en-US" sz="2400">
              <a:solidFill>
                <a:srgbClr val="000000"/>
              </a:solidFill>
              <a:cs typeface="Calibri"/>
            </a:endParaRPr>
          </a:p>
          <a:p>
            <a:pPr marL="0" indent="0">
              <a:buNone/>
            </a:pPr>
            <a:r>
              <a:rPr lang="en-US" sz="2400">
                <a:solidFill>
                  <a:srgbClr val="000000"/>
                </a:solidFill>
                <a:cs typeface="Calibri"/>
                <a:hlinkClick r:id="rId3"/>
              </a:rPr>
              <a:t>Black Lives Matter Chicago</a:t>
            </a:r>
            <a:r>
              <a:rPr lang="en-US" sz="2400">
                <a:solidFill>
                  <a:srgbClr val="000000"/>
                </a:solidFill>
                <a:cs typeface="Calibri"/>
              </a:rPr>
              <a:t> </a:t>
            </a:r>
          </a:p>
          <a:p>
            <a:pPr marL="0" indent="0">
              <a:buNone/>
            </a:pPr>
            <a:r>
              <a:rPr lang="en-US" sz="2400">
                <a:solidFill>
                  <a:srgbClr val="000000"/>
                </a:solidFill>
                <a:cs typeface="Calibri"/>
                <a:hlinkClick r:id="rId4"/>
              </a:rPr>
              <a:t>Brave Space Alliance</a:t>
            </a:r>
            <a:r>
              <a:rPr lang="en-US" sz="2400">
                <a:solidFill>
                  <a:srgbClr val="000000"/>
                </a:solidFill>
                <a:cs typeface="Calibri"/>
              </a:rPr>
              <a:t> </a:t>
            </a:r>
          </a:p>
          <a:p>
            <a:pPr marL="0" indent="0">
              <a:buNone/>
            </a:pPr>
            <a:r>
              <a:rPr lang="en-US" sz="2400">
                <a:solidFill>
                  <a:srgbClr val="000000"/>
                </a:solidFill>
                <a:cs typeface="Calibri"/>
                <a:hlinkClick r:id="rId5"/>
              </a:rPr>
              <a:t>Assata's Daughters</a:t>
            </a:r>
            <a:r>
              <a:rPr lang="en-US" sz="2400">
                <a:solidFill>
                  <a:srgbClr val="000000"/>
                </a:solidFill>
                <a:cs typeface="Calibri"/>
              </a:rPr>
              <a:t> </a:t>
            </a:r>
          </a:p>
          <a:p>
            <a:pPr marL="0" indent="0">
              <a:buNone/>
            </a:pPr>
            <a:r>
              <a:rPr lang="en-US" sz="2400">
                <a:cs typeface="Calibri"/>
                <a:hlinkClick r:id="rId6"/>
              </a:rPr>
              <a:t>Chicago Freedom School</a:t>
            </a:r>
            <a:r>
              <a:rPr lang="en-US" sz="2400">
                <a:cs typeface="Calibri"/>
              </a:rPr>
              <a:t> </a:t>
            </a:r>
          </a:p>
        </p:txBody>
      </p:sp>
    </p:spTree>
    <p:extLst>
      <p:ext uri="{BB962C8B-B14F-4D97-AF65-F5344CB8AC3E}">
        <p14:creationId xmlns:p14="http://schemas.microsoft.com/office/powerpoint/2010/main" val="195199950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blipFill>
          <a:blip r:embed="rId2"/>
          <a:srcRect t="14064" r="31763" b="17546"/>
          <a:stretch>
            <a:fillRect/>
          </a:stretch>
        </a:blip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a:off x="6652879" y="-1443699"/>
            <a:ext cx="10285328" cy="9693921"/>
          </a:xfrm>
          <a:prstGeom prst="rect">
            <a:avLst/>
          </a:prstGeom>
        </p:spPr>
      </p:pic>
      <p:pic>
        <p:nvPicPr>
          <p:cNvPr id="3" name="Picture 3"/>
          <p:cNvPicPr>
            <a:picLocks noChangeAspect="1"/>
          </p:cNvPicPr>
          <p:nvPr/>
        </p:nvPicPr>
        <p:blipFill>
          <a:blip r:embed="rId4"/>
          <a:srcRect/>
          <a:stretch>
            <a:fillRect/>
          </a:stretch>
        </p:blipFill>
        <p:spPr>
          <a:xfrm>
            <a:off x="-1224826" y="2861068"/>
            <a:ext cx="3821252" cy="4733533"/>
          </a:xfrm>
          <a:prstGeom prst="rect">
            <a:avLst/>
          </a:prstGeom>
        </p:spPr>
      </p:pic>
      <p:pic>
        <p:nvPicPr>
          <p:cNvPr id="4" name="Picture 4"/>
          <p:cNvPicPr>
            <a:picLocks noChangeAspect="1"/>
          </p:cNvPicPr>
          <p:nvPr/>
        </p:nvPicPr>
        <p:blipFill>
          <a:blip r:embed="rId4"/>
          <a:srcRect/>
          <a:stretch>
            <a:fillRect/>
          </a:stretch>
        </p:blipFill>
        <p:spPr>
          <a:xfrm rot="5880173">
            <a:off x="10281374" y="-1185032"/>
            <a:ext cx="3821252" cy="4733533"/>
          </a:xfrm>
          <a:prstGeom prst="rect">
            <a:avLst/>
          </a:prstGeom>
        </p:spPr>
      </p:pic>
      <p:grpSp>
        <p:nvGrpSpPr>
          <p:cNvPr id="5" name="Group 5"/>
          <p:cNvGrpSpPr/>
          <p:nvPr/>
        </p:nvGrpSpPr>
        <p:grpSpPr>
          <a:xfrm>
            <a:off x="7974578" y="5486952"/>
            <a:ext cx="3531622" cy="688796"/>
            <a:chOff x="0" y="0"/>
            <a:chExt cx="7063244" cy="1377594"/>
          </a:xfrm>
        </p:grpSpPr>
        <p:sp>
          <p:nvSpPr>
            <p:cNvPr id="6" name="AutoShape 6"/>
            <p:cNvSpPr/>
            <p:nvPr/>
          </p:nvSpPr>
          <p:spPr>
            <a:xfrm>
              <a:off x="6058251" y="0"/>
              <a:ext cx="1004993" cy="147027"/>
            </a:xfrm>
            <a:prstGeom prst="rect">
              <a:avLst/>
            </a:prstGeom>
            <a:solidFill>
              <a:srgbClr val="FFFFFF"/>
            </a:solidFill>
          </p:spPr>
        </p:sp>
        <p:sp>
          <p:nvSpPr>
            <p:cNvPr id="7" name="TextBox 7"/>
            <p:cNvSpPr txBox="1"/>
            <p:nvPr/>
          </p:nvSpPr>
          <p:spPr>
            <a:xfrm>
              <a:off x="0" y="658293"/>
              <a:ext cx="7063244" cy="719301"/>
            </a:xfrm>
            <a:prstGeom prst="rect">
              <a:avLst/>
            </a:prstGeom>
          </p:spPr>
          <p:txBody>
            <a:bodyPr lIns="0" tIns="0" rIns="0" bIns="0" rtlCol="0" anchor="t">
              <a:spAutoFit/>
            </a:bodyPr>
            <a:lstStyle/>
            <a:p>
              <a:pPr algn="r">
                <a:lnSpc>
                  <a:spcPts val="2986"/>
                </a:lnSpc>
                <a:spcBef>
                  <a:spcPct val="0"/>
                </a:spcBef>
              </a:pPr>
              <a:r>
                <a:rPr lang="en-US" sz="2100">
                  <a:solidFill>
                    <a:srgbClr val="FFFFFF"/>
                  </a:solidFill>
                  <a:latin typeface="HK Grotesk Medium"/>
                </a:rPr>
                <a:t>July 2020</a:t>
              </a:r>
            </a:p>
          </p:txBody>
        </p:sp>
      </p:grpSp>
      <p:pic>
        <p:nvPicPr>
          <p:cNvPr id="8" name="Picture 8"/>
          <p:cNvPicPr>
            <a:picLocks noChangeAspect="1"/>
          </p:cNvPicPr>
          <p:nvPr/>
        </p:nvPicPr>
        <p:blipFill>
          <a:blip r:embed="rId5"/>
          <a:srcRect/>
          <a:stretch>
            <a:fillRect/>
          </a:stretch>
        </p:blipFill>
        <p:spPr>
          <a:xfrm>
            <a:off x="9458582" y="1181734"/>
            <a:ext cx="1639621" cy="1524848"/>
          </a:xfrm>
          <a:prstGeom prst="rect">
            <a:avLst/>
          </a:prstGeom>
        </p:spPr>
      </p:pic>
      <p:pic>
        <p:nvPicPr>
          <p:cNvPr id="9" name="Picture 9"/>
          <p:cNvPicPr>
            <a:picLocks noChangeAspect="1"/>
          </p:cNvPicPr>
          <p:nvPr/>
        </p:nvPicPr>
        <p:blipFill>
          <a:blip r:embed="rId5"/>
          <a:srcRect/>
          <a:stretch>
            <a:fillRect/>
          </a:stretch>
        </p:blipFill>
        <p:spPr>
          <a:xfrm>
            <a:off x="3080040" y="6322269"/>
            <a:ext cx="1639621" cy="1524848"/>
          </a:xfrm>
          <a:prstGeom prst="rect">
            <a:avLst/>
          </a:prstGeom>
        </p:spPr>
      </p:pic>
      <p:sp>
        <p:nvSpPr>
          <p:cNvPr id="10" name="TextBox 10"/>
          <p:cNvSpPr txBox="1"/>
          <p:nvPr/>
        </p:nvSpPr>
        <p:spPr>
          <a:xfrm>
            <a:off x="617674" y="2266074"/>
            <a:ext cx="7693779" cy="2479461"/>
          </a:xfrm>
          <a:prstGeom prst="rect">
            <a:avLst/>
          </a:prstGeom>
        </p:spPr>
        <p:txBody>
          <a:bodyPr lIns="0" tIns="0" rIns="0" bIns="0" rtlCol="0" anchor="t">
            <a:spAutoFit/>
          </a:bodyPr>
          <a:lstStyle/>
          <a:p>
            <a:pPr>
              <a:lnSpc>
                <a:spcPts val="9600"/>
              </a:lnSpc>
            </a:pPr>
            <a:r>
              <a:rPr lang="en-US" sz="9600" spc="192">
                <a:solidFill>
                  <a:srgbClr val="FFFFFF"/>
                </a:solidFill>
                <a:latin typeface="HK Grotesk Bold"/>
              </a:rPr>
              <a:t>ANTI-RACIST RESEARCH</a:t>
            </a:r>
          </a:p>
        </p:txBody>
      </p:sp>
      <p:sp>
        <p:nvSpPr>
          <p:cNvPr id="11" name="TextBox 11"/>
          <p:cNvSpPr txBox="1"/>
          <p:nvPr/>
        </p:nvSpPr>
        <p:spPr>
          <a:xfrm>
            <a:off x="685800" y="692150"/>
            <a:ext cx="1301026" cy="230832"/>
          </a:xfrm>
          <a:prstGeom prst="rect">
            <a:avLst/>
          </a:prstGeom>
        </p:spPr>
        <p:txBody>
          <a:bodyPr lIns="0" tIns="0" rIns="0" bIns="0" rtlCol="0" anchor="t">
            <a:spAutoFit/>
          </a:bodyPr>
          <a:lstStyle/>
          <a:p>
            <a:pPr>
              <a:lnSpc>
                <a:spcPts val="1824"/>
              </a:lnSpc>
            </a:pPr>
            <a:r>
              <a:rPr lang="en-US" sz="1600" spc="70">
                <a:solidFill>
                  <a:srgbClr val="FFFFFF"/>
                </a:solidFill>
                <a:latin typeface="HK Grotesk Bold"/>
              </a:rPr>
              <a:t>ARPS</a:t>
            </a:r>
          </a:p>
        </p:txBody>
      </p:sp>
      <p:sp>
        <p:nvSpPr>
          <p:cNvPr id="12" name="TextBox 12"/>
          <p:cNvSpPr txBox="1"/>
          <p:nvPr/>
        </p:nvSpPr>
        <p:spPr>
          <a:xfrm>
            <a:off x="685800" y="5922170"/>
            <a:ext cx="4182434" cy="256096"/>
          </a:xfrm>
          <a:prstGeom prst="rect">
            <a:avLst/>
          </a:prstGeom>
        </p:spPr>
        <p:txBody>
          <a:bodyPr lIns="0" tIns="0" rIns="0" bIns="0" rtlCol="0" anchor="t">
            <a:spAutoFit/>
          </a:bodyPr>
          <a:lstStyle/>
          <a:p>
            <a:pPr>
              <a:lnSpc>
                <a:spcPts val="2080"/>
              </a:lnSpc>
            </a:pPr>
            <a:r>
              <a:rPr lang="en-US" sz="1600" spc="70">
                <a:solidFill>
                  <a:srgbClr val="FFFFFF"/>
                </a:solidFill>
                <a:latin typeface="HK Grotesk Bold"/>
              </a:rPr>
              <a:t>RUTH GOMBERG-MUÑOZ</a:t>
            </a:r>
          </a:p>
        </p:txBody>
      </p:sp>
    </p:spTree>
    <p:extLst>
      <p:ext uri="{BB962C8B-B14F-4D97-AF65-F5344CB8AC3E}">
        <p14:creationId xmlns:p14="http://schemas.microsoft.com/office/powerpoint/2010/main" val="385890049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5412121" y="-1259227"/>
            <a:ext cx="10285328" cy="9693921"/>
          </a:xfrm>
          <a:prstGeom prst="rect">
            <a:avLst/>
          </a:prstGeom>
        </p:spPr>
      </p:pic>
      <p:grpSp>
        <p:nvGrpSpPr>
          <p:cNvPr id="3" name="Group 3"/>
          <p:cNvGrpSpPr/>
          <p:nvPr/>
        </p:nvGrpSpPr>
        <p:grpSpPr>
          <a:xfrm>
            <a:off x="770919" y="709613"/>
            <a:ext cx="6751361" cy="1216077"/>
            <a:chOff x="0" y="47625"/>
            <a:chExt cx="13502723" cy="2432154"/>
          </a:xfrm>
        </p:grpSpPr>
        <p:sp>
          <p:nvSpPr>
            <p:cNvPr id="4" name="TextBox 4"/>
            <p:cNvSpPr txBox="1"/>
            <p:nvPr/>
          </p:nvSpPr>
          <p:spPr>
            <a:xfrm>
              <a:off x="0" y="47625"/>
              <a:ext cx="13502723" cy="1718420"/>
            </a:xfrm>
            <a:prstGeom prst="rect">
              <a:avLst/>
            </a:prstGeom>
          </p:spPr>
          <p:txBody>
            <a:bodyPr lIns="0" tIns="0" rIns="0" bIns="0" rtlCol="0" anchor="t">
              <a:spAutoFit/>
            </a:bodyPr>
            <a:lstStyle/>
            <a:p>
              <a:pPr>
                <a:lnSpc>
                  <a:spcPts val="6688"/>
                </a:lnSpc>
              </a:pPr>
              <a:r>
                <a:rPr lang="en-US" sz="5900">
                  <a:solidFill>
                    <a:srgbClr val="272727"/>
                  </a:solidFill>
                  <a:latin typeface="HK Grotesk Bold"/>
                </a:rPr>
                <a:t>Who am I?</a:t>
              </a:r>
            </a:p>
          </p:txBody>
        </p:sp>
        <p:sp>
          <p:nvSpPr>
            <p:cNvPr id="5" name="AutoShape 5"/>
            <p:cNvSpPr/>
            <p:nvPr/>
          </p:nvSpPr>
          <p:spPr>
            <a:xfrm>
              <a:off x="0" y="2332752"/>
              <a:ext cx="1004993" cy="147027"/>
            </a:xfrm>
            <a:prstGeom prst="rect">
              <a:avLst/>
            </a:prstGeom>
            <a:solidFill>
              <a:srgbClr val="272727"/>
            </a:solidFill>
          </p:spPr>
        </p:sp>
      </p:grpSp>
      <p:pic>
        <p:nvPicPr>
          <p:cNvPr id="6" name="Picture 6"/>
          <p:cNvPicPr>
            <a:picLocks noChangeAspect="1"/>
          </p:cNvPicPr>
          <p:nvPr/>
        </p:nvPicPr>
        <p:blipFill>
          <a:blip r:embed="rId3"/>
          <a:srcRect l="3438"/>
          <a:stretch>
            <a:fillRect/>
          </a:stretch>
        </p:blipFill>
        <p:spPr>
          <a:xfrm>
            <a:off x="3861667" y="1792590"/>
            <a:ext cx="6343507" cy="4379610"/>
          </a:xfrm>
          <a:prstGeom prst="rect">
            <a:avLst/>
          </a:prstGeom>
        </p:spPr>
      </p:pic>
      <p:sp>
        <p:nvSpPr>
          <p:cNvPr id="7" name="TextBox 7"/>
          <p:cNvSpPr txBox="1"/>
          <p:nvPr/>
        </p:nvSpPr>
        <p:spPr>
          <a:xfrm>
            <a:off x="685800" y="5922170"/>
            <a:ext cx="3966700" cy="256096"/>
          </a:xfrm>
          <a:prstGeom prst="rect">
            <a:avLst/>
          </a:prstGeom>
        </p:spPr>
        <p:txBody>
          <a:bodyPr lIns="0" tIns="0" rIns="0" bIns="0" rtlCol="0" anchor="t">
            <a:spAutoFit/>
          </a:bodyPr>
          <a:lstStyle/>
          <a:p>
            <a:pPr>
              <a:lnSpc>
                <a:spcPts val="2080"/>
              </a:lnSpc>
            </a:pPr>
            <a:r>
              <a:rPr lang="en-US" sz="1600" spc="70">
                <a:solidFill>
                  <a:srgbClr val="272727"/>
                </a:solidFill>
                <a:latin typeface="HK Grotesk Bold"/>
              </a:rPr>
              <a:t>ARPS JULY 2020</a:t>
            </a:r>
          </a:p>
        </p:txBody>
      </p:sp>
      <p:sp>
        <p:nvSpPr>
          <p:cNvPr id="8" name="TextBox 8"/>
          <p:cNvSpPr txBox="1"/>
          <p:nvPr/>
        </p:nvSpPr>
        <p:spPr>
          <a:xfrm>
            <a:off x="10205174" y="692150"/>
            <a:ext cx="1301026" cy="230832"/>
          </a:xfrm>
          <a:prstGeom prst="rect">
            <a:avLst/>
          </a:prstGeom>
        </p:spPr>
        <p:txBody>
          <a:bodyPr lIns="0" tIns="0" rIns="0" bIns="0" rtlCol="0" anchor="t">
            <a:spAutoFit/>
          </a:bodyPr>
          <a:lstStyle/>
          <a:p>
            <a:pPr algn="r">
              <a:lnSpc>
                <a:spcPts val="1824"/>
              </a:lnSpc>
            </a:pPr>
            <a:r>
              <a:rPr lang="en-US" sz="1600" spc="70">
                <a:solidFill>
                  <a:srgbClr val="272727"/>
                </a:solidFill>
                <a:latin typeface="HK Grotesk Bold"/>
              </a:rPr>
              <a:t>02</a:t>
            </a:r>
          </a:p>
        </p:txBody>
      </p:sp>
    </p:spTree>
    <p:extLst>
      <p:ext uri="{BB962C8B-B14F-4D97-AF65-F5344CB8AC3E}">
        <p14:creationId xmlns:p14="http://schemas.microsoft.com/office/powerpoint/2010/main" val="256693730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70919" y="607390"/>
            <a:ext cx="6570827" cy="2821610"/>
            <a:chOff x="0" y="47625"/>
            <a:chExt cx="13141655" cy="5643220"/>
          </a:xfrm>
        </p:grpSpPr>
        <p:sp>
          <p:nvSpPr>
            <p:cNvPr id="3" name="TextBox 3"/>
            <p:cNvSpPr txBox="1"/>
            <p:nvPr/>
          </p:nvSpPr>
          <p:spPr>
            <a:xfrm>
              <a:off x="0" y="47625"/>
              <a:ext cx="13141655" cy="3334246"/>
            </a:xfrm>
            <a:prstGeom prst="rect">
              <a:avLst/>
            </a:prstGeom>
          </p:spPr>
          <p:txBody>
            <a:bodyPr lIns="0" tIns="0" rIns="0" bIns="0" rtlCol="0" anchor="t">
              <a:spAutoFit/>
            </a:bodyPr>
            <a:lstStyle/>
            <a:p>
              <a:pPr>
                <a:lnSpc>
                  <a:spcPts val="6509"/>
                </a:lnSpc>
              </a:pPr>
              <a:r>
                <a:rPr lang="en-US" sz="5700">
                  <a:solidFill>
                    <a:srgbClr val="272727"/>
                  </a:solidFill>
                  <a:latin typeface="HK Grotesk Bold"/>
                </a:rPr>
                <a:t>Developing anti-racist research agendas</a:t>
              </a:r>
            </a:p>
          </p:txBody>
        </p:sp>
        <p:sp>
          <p:nvSpPr>
            <p:cNvPr id="4" name="AutoShape 4"/>
            <p:cNvSpPr/>
            <p:nvPr/>
          </p:nvSpPr>
          <p:spPr>
            <a:xfrm>
              <a:off x="0" y="5547750"/>
              <a:ext cx="978119" cy="143095"/>
            </a:xfrm>
            <a:prstGeom prst="rect">
              <a:avLst/>
            </a:prstGeom>
            <a:solidFill>
              <a:srgbClr val="272727"/>
            </a:solidFill>
          </p:spPr>
        </p:sp>
      </p:grpSp>
      <p:pic>
        <p:nvPicPr>
          <p:cNvPr id="5" name="Picture 5"/>
          <p:cNvPicPr>
            <a:picLocks noChangeAspect="1"/>
          </p:cNvPicPr>
          <p:nvPr/>
        </p:nvPicPr>
        <p:blipFill>
          <a:blip r:embed="rId2"/>
          <a:srcRect/>
          <a:stretch>
            <a:fillRect/>
          </a:stretch>
        </p:blipFill>
        <p:spPr>
          <a:xfrm>
            <a:off x="9918645" y="-889992"/>
            <a:ext cx="10285328" cy="9693921"/>
          </a:xfrm>
          <a:prstGeom prst="rect">
            <a:avLst/>
          </a:prstGeom>
        </p:spPr>
      </p:pic>
      <p:pic>
        <p:nvPicPr>
          <p:cNvPr id="6" name="Picture 6"/>
          <p:cNvPicPr>
            <a:picLocks noChangeAspect="1"/>
          </p:cNvPicPr>
          <p:nvPr/>
        </p:nvPicPr>
        <p:blipFill>
          <a:blip r:embed="rId3"/>
          <a:srcRect/>
          <a:stretch>
            <a:fillRect/>
          </a:stretch>
        </p:blipFill>
        <p:spPr>
          <a:xfrm rot="19374817">
            <a:off x="10472285" y="-1449974"/>
            <a:ext cx="3821252" cy="4733533"/>
          </a:xfrm>
          <a:prstGeom prst="rect">
            <a:avLst/>
          </a:prstGeom>
        </p:spPr>
      </p:pic>
      <p:pic>
        <p:nvPicPr>
          <p:cNvPr id="7" name="Picture 7"/>
          <p:cNvPicPr>
            <a:picLocks noChangeAspect="1"/>
          </p:cNvPicPr>
          <p:nvPr/>
        </p:nvPicPr>
        <p:blipFill>
          <a:blip r:embed="rId4"/>
          <a:srcRect/>
          <a:stretch>
            <a:fillRect/>
          </a:stretch>
        </p:blipFill>
        <p:spPr>
          <a:xfrm>
            <a:off x="10955548" y="1624450"/>
            <a:ext cx="1639621" cy="1524848"/>
          </a:xfrm>
          <a:prstGeom prst="rect">
            <a:avLst/>
          </a:prstGeom>
        </p:spPr>
      </p:pic>
      <p:grpSp>
        <p:nvGrpSpPr>
          <p:cNvPr id="8" name="Group 8"/>
          <p:cNvGrpSpPr/>
          <p:nvPr/>
        </p:nvGrpSpPr>
        <p:grpSpPr>
          <a:xfrm>
            <a:off x="685800" y="3996639"/>
            <a:ext cx="2610833" cy="2461915"/>
            <a:chOff x="0" y="-66675"/>
            <a:chExt cx="5221667" cy="4923831"/>
          </a:xfrm>
        </p:grpSpPr>
        <p:sp>
          <p:nvSpPr>
            <p:cNvPr id="9" name="TextBox 9"/>
            <p:cNvSpPr txBox="1"/>
            <p:nvPr/>
          </p:nvSpPr>
          <p:spPr>
            <a:xfrm>
              <a:off x="0" y="1310543"/>
              <a:ext cx="5221667" cy="3546613"/>
            </a:xfrm>
            <a:prstGeom prst="rect">
              <a:avLst/>
            </a:prstGeom>
          </p:spPr>
          <p:txBody>
            <a:bodyPr lIns="0" tIns="0" rIns="0" bIns="0" rtlCol="0" anchor="t">
              <a:spAutoFit/>
            </a:bodyPr>
            <a:lstStyle/>
            <a:p>
              <a:pPr>
                <a:lnSpc>
                  <a:spcPts val="2800"/>
                </a:lnSpc>
              </a:pPr>
              <a:r>
                <a:rPr lang="en-US" sz="2000">
                  <a:solidFill>
                    <a:srgbClr val="272727"/>
                  </a:solidFill>
                  <a:latin typeface="HK Grotesk Light"/>
                </a:rPr>
                <a:t>OUTREACH</a:t>
              </a:r>
            </a:p>
            <a:p>
              <a:pPr>
                <a:lnSpc>
                  <a:spcPts val="2800"/>
                </a:lnSpc>
              </a:pPr>
              <a:endParaRPr lang="en-US" sz="2000">
                <a:solidFill>
                  <a:srgbClr val="272727"/>
                </a:solidFill>
                <a:latin typeface="HK Grotesk Light"/>
              </a:endParaRPr>
            </a:p>
            <a:p>
              <a:pPr marL="431822" lvl="1" indent="-215911">
                <a:lnSpc>
                  <a:spcPts val="2800"/>
                </a:lnSpc>
                <a:buFont typeface="Arial"/>
                <a:buChar char="•"/>
              </a:pPr>
              <a:r>
                <a:rPr lang="en-US" sz="2000">
                  <a:solidFill>
                    <a:srgbClr val="272727"/>
                  </a:solidFill>
                  <a:latin typeface="HK Grotesk Light"/>
                </a:rPr>
                <a:t>Who is doing anti-racist work that you respect?</a:t>
              </a:r>
            </a:p>
          </p:txBody>
        </p:sp>
        <p:sp>
          <p:nvSpPr>
            <p:cNvPr id="10" name="TextBox 10"/>
            <p:cNvSpPr txBox="1"/>
            <p:nvPr/>
          </p:nvSpPr>
          <p:spPr>
            <a:xfrm>
              <a:off x="0" y="-66675"/>
              <a:ext cx="5221667" cy="719300"/>
            </a:xfrm>
            <a:prstGeom prst="rect">
              <a:avLst/>
            </a:prstGeom>
          </p:spPr>
          <p:txBody>
            <a:bodyPr lIns="0" tIns="0" rIns="0" bIns="0" rtlCol="0" anchor="t">
              <a:spAutoFit/>
            </a:bodyPr>
            <a:lstStyle/>
            <a:p>
              <a:pPr>
                <a:lnSpc>
                  <a:spcPts val="2986"/>
                </a:lnSpc>
              </a:pPr>
              <a:r>
                <a:rPr lang="en-US" sz="2100">
                  <a:solidFill>
                    <a:srgbClr val="272727"/>
                  </a:solidFill>
                  <a:latin typeface="HK Grotesk Bold"/>
                </a:rPr>
                <a:t>STEP 1</a:t>
              </a:r>
            </a:p>
          </p:txBody>
        </p:sp>
      </p:grpSp>
      <p:grpSp>
        <p:nvGrpSpPr>
          <p:cNvPr id="11" name="Group 11"/>
          <p:cNvGrpSpPr/>
          <p:nvPr/>
        </p:nvGrpSpPr>
        <p:grpSpPr>
          <a:xfrm>
            <a:off x="3832185" y="3996639"/>
            <a:ext cx="2610833" cy="2466678"/>
            <a:chOff x="0" y="-66675"/>
            <a:chExt cx="5221667" cy="4933357"/>
          </a:xfrm>
        </p:grpSpPr>
        <p:sp>
          <p:nvSpPr>
            <p:cNvPr id="12" name="TextBox 12"/>
            <p:cNvSpPr txBox="1"/>
            <p:nvPr/>
          </p:nvSpPr>
          <p:spPr>
            <a:xfrm>
              <a:off x="0" y="1320069"/>
              <a:ext cx="5221667" cy="3546613"/>
            </a:xfrm>
            <a:prstGeom prst="rect">
              <a:avLst/>
            </a:prstGeom>
          </p:spPr>
          <p:txBody>
            <a:bodyPr lIns="0" tIns="0" rIns="0" bIns="0" rtlCol="0" anchor="t">
              <a:spAutoFit/>
            </a:bodyPr>
            <a:lstStyle/>
            <a:p>
              <a:pPr>
                <a:lnSpc>
                  <a:spcPts val="2799"/>
                </a:lnSpc>
              </a:pPr>
              <a:r>
                <a:rPr lang="en-US" sz="2000">
                  <a:solidFill>
                    <a:srgbClr val="272727"/>
                  </a:solidFill>
                  <a:latin typeface="HK Grotesk Light"/>
                </a:rPr>
                <a:t>SELF-ASSESS</a:t>
              </a:r>
            </a:p>
            <a:p>
              <a:pPr>
                <a:lnSpc>
                  <a:spcPts val="2799"/>
                </a:lnSpc>
              </a:pPr>
              <a:endParaRPr lang="en-US" sz="2000">
                <a:solidFill>
                  <a:srgbClr val="272727"/>
                </a:solidFill>
                <a:latin typeface="HK Grotesk Light"/>
              </a:endParaRPr>
            </a:p>
            <a:p>
              <a:pPr marL="431822" lvl="1" indent="-215911">
                <a:lnSpc>
                  <a:spcPts val="2799"/>
                </a:lnSpc>
                <a:buFont typeface="Arial"/>
                <a:buChar char="•"/>
              </a:pPr>
              <a:r>
                <a:rPr lang="en-US" sz="2000">
                  <a:solidFill>
                    <a:srgbClr val="272727"/>
                  </a:solidFill>
                  <a:latin typeface="HK Grotesk Light"/>
                </a:rPr>
                <a:t>What skills and resources can you access?</a:t>
              </a:r>
            </a:p>
          </p:txBody>
        </p:sp>
        <p:sp>
          <p:nvSpPr>
            <p:cNvPr id="13" name="TextBox 13"/>
            <p:cNvSpPr txBox="1"/>
            <p:nvPr/>
          </p:nvSpPr>
          <p:spPr>
            <a:xfrm>
              <a:off x="0" y="-66675"/>
              <a:ext cx="5221667" cy="719300"/>
            </a:xfrm>
            <a:prstGeom prst="rect">
              <a:avLst/>
            </a:prstGeom>
          </p:spPr>
          <p:txBody>
            <a:bodyPr lIns="0" tIns="0" rIns="0" bIns="0" rtlCol="0" anchor="t">
              <a:spAutoFit/>
            </a:bodyPr>
            <a:lstStyle/>
            <a:p>
              <a:pPr>
                <a:lnSpc>
                  <a:spcPts val="2986"/>
                </a:lnSpc>
              </a:pPr>
              <a:r>
                <a:rPr lang="en-US" sz="2100">
                  <a:solidFill>
                    <a:srgbClr val="272727"/>
                  </a:solidFill>
                  <a:latin typeface="HK Grotesk Bold"/>
                </a:rPr>
                <a:t>STEP 2</a:t>
              </a:r>
            </a:p>
          </p:txBody>
        </p:sp>
      </p:grpSp>
      <p:grpSp>
        <p:nvGrpSpPr>
          <p:cNvPr id="14" name="Group 14"/>
          <p:cNvGrpSpPr/>
          <p:nvPr/>
        </p:nvGrpSpPr>
        <p:grpSpPr>
          <a:xfrm>
            <a:off x="7307812" y="3996639"/>
            <a:ext cx="2610833" cy="2461915"/>
            <a:chOff x="0" y="-66675"/>
            <a:chExt cx="5221667" cy="4923831"/>
          </a:xfrm>
        </p:grpSpPr>
        <p:sp>
          <p:nvSpPr>
            <p:cNvPr id="15" name="TextBox 15"/>
            <p:cNvSpPr txBox="1"/>
            <p:nvPr/>
          </p:nvSpPr>
          <p:spPr>
            <a:xfrm>
              <a:off x="0" y="1310543"/>
              <a:ext cx="5221667" cy="3546613"/>
            </a:xfrm>
            <a:prstGeom prst="rect">
              <a:avLst/>
            </a:prstGeom>
          </p:spPr>
          <p:txBody>
            <a:bodyPr lIns="0" tIns="0" rIns="0" bIns="0" rtlCol="0" anchor="t">
              <a:spAutoFit/>
            </a:bodyPr>
            <a:lstStyle/>
            <a:p>
              <a:pPr>
                <a:lnSpc>
                  <a:spcPts val="2800"/>
                </a:lnSpc>
              </a:pPr>
              <a:r>
                <a:rPr lang="en-US" sz="2000">
                  <a:solidFill>
                    <a:srgbClr val="272727"/>
                  </a:solidFill>
                  <a:latin typeface="HK Grotesk Light"/>
                </a:rPr>
                <a:t>COLLABORATE</a:t>
              </a:r>
            </a:p>
            <a:p>
              <a:pPr>
                <a:lnSpc>
                  <a:spcPts val="2800"/>
                </a:lnSpc>
              </a:pPr>
              <a:endParaRPr lang="en-US" sz="2000">
                <a:solidFill>
                  <a:srgbClr val="272727"/>
                </a:solidFill>
                <a:latin typeface="HK Grotesk Light"/>
              </a:endParaRPr>
            </a:p>
            <a:p>
              <a:pPr marL="431822" lvl="1" indent="-215911">
                <a:lnSpc>
                  <a:spcPts val="2800"/>
                </a:lnSpc>
                <a:buFont typeface="Arial"/>
                <a:buChar char="•"/>
              </a:pPr>
              <a:r>
                <a:rPr lang="en-US" sz="2000">
                  <a:solidFill>
                    <a:srgbClr val="272727"/>
                  </a:solidFill>
                  <a:latin typeface="HK Grotesk Light"/>
                </a:rPr>
                <a:t>How can research support anti-racist efforts? </a:t>
              </a:r>
            </a:p>
          </p:txBody>
        </p:sp>
        <p:sp>
          <p:nvSpPr>
            <p:cNvPr id="16" name="TextBox 16"/>
            <p:cNvSpPr txBox="1"/>
            <p:nvPr/>
          </p:nvSpPr>
          <p:spPr>
            <a:xfrm>
              <a:off x="0" y="-66675"/>
              <a:ext cx="5221667" cy="719300"/>
            </a:xfrm>
            <a:prstGeom prst="rect">
              <a:avLst/>
            </a:prstGeom>
          </p:spPr>
          <p:txBody>
            <a:bodyPr lIns="0" tIns="0" rIns="0" bIns="0" rtlCol="0" anchor="t">
              <a:spAutoFit/>
            </a:bodyPr>
            <a:lstStyle/>
            <a:p>
              <a:pPr>
                <a:lnSpc>
                  <a:spcPts val="2986"/>
                </a:lnSpc>
              </a:pPr>
              <a:r>
                <a:rPr lang="en-US" sz="2100">
                  <a:solidFill>
                    <a:srgbClr val="272727"/>
                  </a:solidFill>
                  <a:latin typeface="HK Grotesk Bold"/>
                </a:rPr>
                <a:t>STEP 3</a:t>
              </a:r>
            </a:p>
          </p:txBody>
        </p:sp>
      </p:grpSp>
    </p:spTree>
    <p:extLst>
      <p:ext uri="{BB962C8B-B14F-4D97-AF65-F5344CB8AC3E}">
        <p14:creationId xmlns:p14="http://schemas.microsoft.com/office/powerpoint/2010/main" val="61471102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9235170" y="-1007465"/>
            <a:ext cx="10285328" cy="9693921"/>
          </a:xfrm>
          <a:prstGeom prst="rect">
            <a:avLst/>
          </a:prstGeom>
        </p:spPr>
      </p:pic>
      <p:sp>
        <p:nvSpPr>
          <p:cNvPr id="3" name="TextBox 3"/>
          <p:cNvSpPr txBox="1"/>
          <p:nvPr/>
        </p:nvSpPr>
        <p:spPr>
          <a:xfrm>
            <a:off x="685801" y="717550"/>
            <a:ext cx="9046487" cy="859210"/>
          </a:xfrm>
          <a:prstGeom prst="rect">
            <a:avLst/>
          </a:prstGeom>
        </p:spPr>
        <p:txBody>
          <a:bodyPr lIns="0" tIns="0" rIns="0" bIns="0" rtlCol="0" anchor="t">
            <a:spAutoFit/>
          </a:bodyPr>
          <a:lstStyle/>
          <a:p>
            <a:pPr>
              <a:lnSpc>
                <a:spcPts val="6688"/>
              </a:lnSpc>
            </a:pPr>
            <a:r>
              <a:rPr lang="en-US" sz="5900">
                <a:solidFill>
                  <a:srgbClr val="272727"/>
                </a:solidFill>
                <a:latin typeface="HK Grotesk Bold"/>
              </a:rPr>
              <a:t>Step 1: Outreach</a:t>
            </a:r>
          </a:p>
        </p:txBody>
      </p:sp>
      <p:grpSp>
        <p:nvGrpSpPr>
          <p:cNvPr id="4" name="Group 4"/>
          <p:cNvGrpSpPr/>
          <p:nvPr/>
        </p:nvGrpSpPr>
        <p:grpSpPr>
          <a:xfrm>
            <a:off x="685800" y="2703630"/>
            <a:ext cx="8000389" cy="3441662"/>
            <a:chOff x="0" y="-66675"/>
            <a:chExt cx="16000778" cy="6883326"/>
          </a:xfrm>
        </p:grpSpPr>
        <p:sp>
          <p:nvSpPr>
            <p:cNvPr id="5" name="TextBox 5"/>
            <p:cNvSpPr txBox="1"/>
            <p:nvPr/>
          </p:nvSpPr>
          <p:spPr>
            <a:xfrm>
              <a:off x="0" y="-66675"/>
              <a:ext cx="16000778" cy="719300"/>
            </a:xfrm>
            <a:prstGeom prst="rect">
              <a:avLst/>
            </a:prstGeom>
          </p:spPr>
          <p:txBody>
            <a:bodyPr lIns="0" tIns="0" rIns="0" bIns="0" rtlCol="0" anchor="t">
              <a:spAutoFit/>
            </a:bodyPr>
            <a:lstStyle/>
            <a:p>
              <a:pPr>
                <a:lnSpc>
                  <a:spcPts val="2987"/>
                </a:lnSpc>
              </a:pPr>
              <a:r>
                <a:rPr lang="en-US" sz="2100">
                  <a:solidFill>
                    <a:srgbClr val="272727"/>
                  </a:solidFill>
                  <a:latin typeface="HK Grotesk Bold"/>
                </a:rPr>
                <a:t>BE AVAILABLE AND CONSISTENT</a:t>
              </a:r>
            </a:p>
          </p:txBody>
        </p:sp>
        <p:sp>
          <p:nvSpPr>
            <p:cNvPr id="6" name="TextBox 6"/>
            <p:cNvSpPr txBox="1"/>
            <p:nvPr/>
          </p:nvSpPr>
          <p:spPr>
            <a:xfrm>
              <a:off x="0" y="986149"/>
              <a:ext cx="16000778" cy="658386"/>
            </a:xfrm>
            <a:prstGeom prst="rect">
              <a:avLst/>
            </a:prstGeom>
          </p:spPr>
          <p:txBody>
            <a:bodyPr lIns="0" tIns="0" rIns="0" bIns="0" rtlCol="0" anchor="t">
              <a:spAutoFit/>
            </a:bodyPr>
            <a:lstStyle/>
            <a:p>
              <a:pPr>
                <a:lnSpc>
                  <a:spcPts val="2986"/>
                </a:lnSpc>
              </a:pPr>
              <a:endParaRPr/>
            </a:p>
          </p:txBody>
        </p:sp>
        <p:sp>
          <p:nvSpPr>
            <p:cNvPr id="7" name="TextBox 7"/>
            <p:cNvSpPr txBox="1"/>
            <p:nvPr/>
          </p:nvSpPr>
          <p:spPr>
            <a:xfrm>
              <a:off x="0" y="2519382"/>
              <a:ext cx="16000778" cy="719300"/>
            </a:xfrm>
            <a:prstGeom prst="rect">
              <a:avLst/>
            </a:prstGeom>
          </p:spPr>
          <p:txBody>
            <a:bodyPr lIns="0" tIns="0" rIns="0" bIns="0" rtlCol="0" anchor="t">
              <a:spAutoFit/>
            </a:bodyPr>
            <a:lstStyle/>
            <a:p>
              <a:pPr>
                <a:lnSpc>
                  <a:spcPts val="2987"/>
                </a:lnSpc>
              </a:pPr>
              <a:r>
                <a:rPr lang="en-US" sz="2100">
                  <a:solidFill>
                    <a:srgbClr val="272727"/>
                  </a:solidFill>
                  <a:latin typeface="HK Grotesk Bold"/>
                </a:rPr>
                <a:t>CHECK IN REGULARLY (IT'S A MARATHON)</a:t>
              </a:r>
            </a:p>
          </p:txBody>
        </p:sp>
        <p:sp>
          <p:nvSpPr>
            <p:cNvPr id="8" name="TextBox 8"/>
            <p:cNvSpPr txBox="1"/>
            <p:nvPr/>
          </p:nvSpPr>
          <p:spPr>
            <a:xfrm>
              <a:off x="0" y="3572206"/>
              <a:ext cx="16000778" cy="658386"/>
            </a:xfrm>
            <a:prstGeom prst="rect">
              <a:avLst/>
            </a:prstGeom>
          </p:spPr>
          <p:txBody>
            <a:bodyPr lIns="0" tIns="0" rIns="0" bIns="0" rtlCol="0" anchor="t">
              <a:spAutoFit/>
            </a:bodyPr>
            <a:lstStyle/>
            <a:p>
              <a:pPr>
                <a:lnSpc>
                  <a:spcPts val="2986"/>
                </a:lnSpc>
              </a:pPr>
              <a:endParaRPr/>
            </a:p>
          </p:txBody>
        </p:sp>
        <p:sp>
          <p:nvSpPr>
            <p:cNvPr id="9" name="TextBox 9"/>
            <p:cNvSpPr txBox="1"/>
            <p:nvPr/>
          </p:nvSpPr>
          <p:spPr>
            <a:xfrm>
              <a:off x="0" y="5105441"/>
              <a:ext cx="16000778" cy="719300"/>
            </a:xfrm>
            <a:prstGeom prst="rect">
              <a:avLst/>
            </a:prstGeom>
          </p:spPr>
          <p:txBody>
            <a:bodyPr lIns="0" tIns="0" rIns="0" bIns="0" rtlCol="0" anchor="t">
              <a:spAutoFit/>
            </a:bodyPr>
            <a:lstStyle/>
            <a:p>
              <a:pPr>
                <a:lnSpc>
                  <a:spcPts val="2987"/>
                </a:lnSpc>
              </a:pPr>
              <a:r>
                <a:rPr lang="en-US" sz="2100">
                  <a:solidFill>
                    <a:srgbClr val="272727"/>
                  </a:solidFill>
                  <a:latin typeface="HK Grotesk Bold"/>
                </a:rPr>
                <a:t>DO WORK YOU WEREN'T TRAINED TO DO</a:t>
              </a:r>
            </a:p>
          </p:txBody>
        </p:sp>
        <p:sp>
          <p:nvSpPr>
            <p:cNvPr id="10" name="TextBox 10"/>
            <p:cNvSpPr txBox="1"/>
            <p:nvPr/>
          </p:nvSpPr>
          <p:spPr>
            <a:xfrm>
              <a:off x="0" y="6158265"/>
              <a:ext cx="16000778" cy="658386"/>
            </a:xfrm>
            <a:prstGeom prst="rect">
              <a:avLst/>
            </a:prstGeom>
          </p:spPr>
          <p:txBody>
            <a:bodyPr lIns="0" tIns="0" rIns="0" bIns="0" rtlCol="0" anchor="t">
              <a:spAutoFit/>
            </a:bodyPr>
            <a:lstStyle/>
            <a:p>
              <a:pPr>
                <a:lnSpc>
                  <a:spcPts val="2986"/>
                </a:lnSpc>
              </a:pPr>
              <a:endParaRPr/>
            </a:p>
          </p:txBody>
        </p:sp>
      </p:grpSp>
      <p:sp>
        <p:nvSpPr>
          <p:cNvPr id="11" name="TextBox 11"/>
          <p:cNvSpPr txBox="1"/>
          <p:nvPr/>
        </p:nvSpPr>
        <p:spPr>
          <a:xfrm rot="5400000">
            <a:off x="9377144" y="4021062"/>
            <a:ext cx="4046181" cy="256096"/>
          </a:xfrm>
          <a:prstGeom prst="rect">
            <a:avLst/>
          </a:prstGeom>
        </p:spPr>
        <p:txBody>
          <a:bodyPr lIns="0" tIns="0" rIns="0" bIns="0" rtlCol="0" anchor="t">
            <a:spAutoFit/>
          </a:bodyPr>
          <a:lstStyle/>
          <a:p>
            <a:pPr algn="r">
              <a:lnSpc>
                <a:spcPts val="2080"/>
              </a:lnSpc>
            </a:pPr>
            <a:r>
              <a:rPr lang="en-US" sz="1600" spc="70">
                <a:solidFill>
                  <a:srgbClr val="272727"/>
                </a:solidFill>
                <a:latin typeface="HK Grotesk Bold"/>
              </a:rPr>
              <a:t>ARPS | JULY 2020</a:t>
            </a:r>
          </a:p>
        </p:txBody>
      </p:sp>
      <p:pic>
        <p:nvPicPr>
          <p:cNvPr id="12" name="Picture 12"/>
          <p:cNvPicPr>
            <a:picLocks noChangeAspect="1"/>
          </p:cNvPicPr>
          <p:nvPr/>
        </p:nvPicPr>
        <p:blipFill>
          <a:blip r:embed="rId3"/>
          <a:srcRect/>
          <a:stretch>
            <a:fillRect/>
          </a:stretch>
        </p:blipFill>
        <p:spPr>
          <a:xfrm>
            <a:off x="10432684" y="-395768"/>
            <a:ext cx="1639621" cy="1524848"/>
          </a:xfrm>
          <a:prstGeom prst="rect">
            <a:avLst/>
          </a:prstGeom>
        </p:spPr>
      </p:pic>
    </p:spTree>
    <p:extLst>
      <p:ext uri="{BB962C8B-B14F-4D97-AF65-F5344CB8AC3E}">
        <p14:creationId xmlns:p14="http://schemas.microsoft.com/office/powerpoint/2010/main" val="60170863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9235170" y="-1007465"/>
            <a:ext cx="10285328" cy="9693921"/>
          </a:xfrm>
          <a:prstGeom prst="rect">
            <a:avLst/>
          </a:prstGeom>
        </p:spPr>
      </p:pic>
      <p:sp>
        <p:nvSpPr>
          <p:cNvPr id="3" name="TextBox 3"/>
          <p:cNvSpPr txBox="1"/>
          <p:nvPr/>
        </p:nvSpPr>
        <p:spPr>
          <a:xfrm>
            <a:off x="685801" y="717550"/>
            <a:ext cx="9046487" cy="859210"/>
          </a:xfrm>
          <a:prstGeom prst="rect">
            <a:avLst/>
          </a:prstGeom>
        </p:spPr>
        <p:txBody>
          <a:bodyPr lIns="0" tIns="0" rIns="0" bIns="0" rtlCol="0" anchor="t">
            <a:spAutoFit/>
          </a:bodyPr>
          <a:lstStyle/>
          <a:p>
            <a:pPr>
              <a:lnSpc>
                <a:spcPts val="6688"/>
              </a:lnSpc>
            </a:pPr>
            <a:r>
              <a:rPr lang="en-US" sz="5900">
                <a:solidFill>
                  <a:srgbClr val="272727"/>
                </a:solidFill>
                <a:latin typeface="HK Grotesk Bold"/>
              </a:rPr>
              <a:t>Step 2: Self-Assess</a:t>
            </a:r>
          </a:p>
        </p:txBody>
      </p:sp>
      <p:grpSp>
        <p:nvGrpSpPr>
          <p:cNvPr id="4" name="Group 4"/>
          <p:cNvGrpSpPr/>
          <p:nvPr/>
        </p:nvGrpSpPr>
        <p:grpSpPr>
          <a:xfrm>
            <a:off x="685800" y="2326679"/>
            <a:ext cx="8000389" cy="3818613"/>
            <a:chOff x="0" y="-66675"/>
            <a:chExt cx="16000778" cy="7637225"/>
          </a:xfrm>
        </p:grpSpPr>
        <p:sp>
          <p:nvSpPr>
            <p:cNvPr id="5" name="TextBox 5"/>
            <p:cNvSpPr txBox="1"/>
            <p:nvPr/>
          </p:nvSpPr>
          <p:spPr>
            <a:xfrm>
              <a:off x="0" y="-66675"/>
              <a:ext cx="16000778" cy="719300"/>
            </a:xfrm>
            <a:prstGeom prst="rect">
              <a:avLst/>
            </a:prstGeom>
          </p:spPr>
          <p:txBody>
            <a:bodyPr lIns="0" tIns="0" rIns="0" bIns="0" rtlCol="0" anchor="t">
              <a:spAutoFit/>
            </a:bodyPr>
            <a:lstStyle/>
            <a:p>
              <a:pPr>
                <a:lnSpc>
                  <a:spcPts val="2987"/>
                </a:lnSpc>
              </a:pPr>
              <a:r>
                <a:rPr lang="en-US" sz="2100">
                  <a:solidFill>
                    <a:srgbClr val="272727"/>
                  </a:solidFill>
                  <a:latin typeface="HK Grotesk Bold"/>
                </a:rPr>
                <a:t>WHAT SKILLS DO I HAVE?</a:t>
              </a:r>
            </a:p>
          </p:txBody>
        </p:sp>
        <p:sp>
          <p:nvSpPr>
            <p:cNvPr id="6" name="TextBox 6"/>
            <p:cNvSpPr txBox="1"/>
            <p:nvPr/>
          </p:nvSpPr>
          <p:spPr>
            <a:xfrm>
              <a:off x="0" y="986151"/>
              <a:ext cx="16000778" cy="658386"/>
            </a:xfrm>
            <a:prstGeom prst="rect">
              <a:avLst/>
            </a:prstGeom>
          </p:spPr>
          <p:txBody>
            <a:bodyPr lIns="0" tIns="0" rIns="0" bIns="0" rtlCol="0" anchor="t">
              <a:spAutoFit/>
            </a:bodyPr>
            <a:lstStyle/>
            <a:p>
              <a:pPr>
                <a:lnSpc>
                  <a:spcPts val="2986"/>
                </a:lnSpc>
              </a:pPr>
              <a:endParaRPr/>
            </a:p>
          </p:txBody>
        </p:sp>
        <p:sp>
          <p:nvSpPr>
            <p:cNvPr id="7" name="TextBox 7"/>
            <p:cNvSpPr txBox="1"/>
            <p:nvPr/>
          </p:nvSpPr>
          <p:spPr>
            <a:xfrm>
              <a:off x="0" y="2519383"/>
              <a:ext cx="16000778" cy="719300"/>
            </a:xfrm>
            <a:prstGeom prst="rect">
              <a:avLst/>
            </a:prstGeom>
          </p:spPr>
          <p:txBody>
            <a:bodyPr lIns="0" tIns="0" rIns="0" bIns="0" rtlCol="0" anchor="t">
              <a:spAutoFit/>
            </a:bodyPr>
            <a:lstStyle/>
            <a:p>
              <a:pPr>
                <a:lnSpc>
                  <a:spcPts val="2987"/>
                </a:lnSpc>
              </a:pPr>
              <a:r>
                <a:rPr lang="en-US" sz="2100">
                  <a:solidFill>
                    <a:srgbClr val="272727"/>
                  </a:solidFill>
                  <a:latin typeface="HK Grotesk Bold"/>
                </a:rPr>
                <a:t>WHAT RESOURCES CAN I GET?</a:t>
              </a:r>
            </a:p>
          </p:txBody>
        </p:sp>
        <p:sp>
          <p:nvSpPr>
            <p:cNvPr id="8" name="TextBox 8"/>
            <p:cNvSpPr txBox="1"/>
            <p:nvPr/>
          </p:nvSpPr>
          <p:spPr>
            <a:xfrm>
              <a:off x="0" y="3572207"/>
              <a:ext cx="16000778" cy="658386"/>
            </a:xfrm>
            <a:prstGeom prst="rect">
              <a:avLst/>
            </a:prstGeom>
          </p:spPr>
          <p:txBody>
            <a:bodyPr lIns="0" tIns="0" rIns="0" bIns="0" rtlCol="0" anchor="t">
              <a:spAutoFit/>
            </a:bodyPr>
            <a:lstStyle/>
            <a:p>
              <a:pPr>
                <a:lnSpc>
                  <a:spcPts val="2986"/>
                </a:lnSpc>
              </a:pPr>
              <a:endParaRPr/>
            </a:p>
          </p:txBody>
        </p:sp>
        <p:sp>
          <p:nvSpPr>
            <p:cNvPr id="9" name="TextBox 9"/>
            <p:cNvSpPr txBox="1"/>
            <p:nvPr/>
          </p:nvSpPr>
          <p:spPr>
            <a:xfrm>
              <a:off x="0" y="5105440"/>
              <a:ext cx="16000778" cy="719300"/>
            </a:xfrm>
            <a:prstGeom prst="rect">
              <a:avLst/>
            </a:prstGeom>
          </p:spPr>
          <p:txBody>
            <a:bodyPr lIns="0" tIns="0" rIns="0" bIns="0" rtlCol="0" anchor="t">
              <a:spAutoFit/>
            </a:bodyPr>
            <a:lstStyle/>
            <a:p>
              <a:pPr>
                <a:lnSpc>
                  <a:spcPts val="2987"/>
                </a:lnSpc>
              </a:pPr>
              <a:r>
                <a:rPr lang="en-US" sz="2100">
                  <a:solidFill>
                    <a:srgbClr val="272727"/>
                  </a:solidFill>
                  <a:latin typeface="HK Grotesk Bold"/>
                </a:rPr>
                <a:t>HOW CAN I DEVELOP MY SKILLS AND RESOURCES TO BE  MORE USEFUL?</a:t>
              </a:r>
            </a:p>
          </p:txBody>
        </p:sp>
        <p:sp>
          <p:nvSpPr>
            <p:cNvPr id="10" name="TextBox 10"/>
            <p:cNvSpPr txBox="1"/>
            <p:nvPr/>
          </p:nvSpPr>
          <p:spPr>
            <a:xfrm>
              <a:off x="0" y="6912164"/>
              <a:ext cx="16000778" cy="658386"/>
            </a:xfrm>
            <a:prstGeom prst="rect">
              <a:avLst/>
            </a:prstGeom>
          </p:spPr>
          <p:txBody>
            <a:bodyPr lIns="0" tIns="0" rIns="0" bIns="0" rtlCol="0" anchor="t">
              <a:spAutoFit/>
            </a:bodyPr>
            <a:lstStyle/>
            <a:p>
              <a:pPr>
                <a:lnSpc>
                  <a:spcPts val="2986"/>
                </a:lnSpc>
              </a:pPr>
              <a:endParaRPr/>
            </a:p>
          </p:txBody>
        </p:sp>
      </p:grpSp>
      <p:sp>
        <p:nvSpPr>
          <p:cNvPr id="11" name="TextBox 11"/>
          <p:cNvSpPr txBox="1"/>
          <p:nvPr/>
        </p:nvSpPr>
        <p:spPr>
          <a:xfrm rot="5400000">
            <a:off x="9377144" y="4021062"/>
            <a:ext cx="4046181" cy="256096"/>
          </a:xfrm>
          <a:prstGeom prst="rect">
            <a:avLst/>
          </a:prstGeom>
        </p:spPr>
        <p:txBody>
          <a:bodyPr lIns="0" tIns="0" rIns="0" bIns="0" rtlCol="0" anchor="t">
            <a:spAutoFit/>
          </a:bodyPr>
          <a:lstStyle/>
          <a:p>
            <a:pPr algn="r">
              <a:lnSpc>
                <a:spcPts val="2080"/>
              </a:lnSpc>
            </a:pPr>
            <a:r>
              <a:rPr lang="en-US" sz="1600" spc="70">
                <a:solidFill>
                  <a:srgbClr val="272727"/>
                </a:solidFill>
                <a:latin typeface="HK Grotesk Bold"/>
              </a:rPr>
              <a:t>ARPS | JULY 2020</a:t>
            </a:r>
          </a:p>
        </p:txBody>
      </p:sp>
      <p:pic>
        <p:nvPicPr>
          <p:cNvPr id="12" name="Picture 12"/>
          <p:cNvPicPr>
            <a:picLocks noChangeAspect="1"/>
          </p:cNvPicPr>
          <p:nvPr/>
        </p:nvPicPr>
        <p:blipFill>
          <a:blip r:embed="rId3"/>
          <a:srcRect/>
          <a:stretch>
            <a:fillRect/>
          </a:stretch>
        </p:blipFill>
        <p:spPr>
          <a:xfrm>
            <a:off x="10432684" y="-395768"/>
            <a:ext cx="1639621" cy="1524848"/>
          </a:xfrm>
          <a:prstGeom prst="rect">
            <a:avLst/>
          </a:prstGeom>
        </p:spPr>
      </p:pic>
    </p:spTree>
    <p:extLst>
      <p:ext uri="{BB962C8B-B14F-4D97-AF65-F5344CB8AC3E}">
        <p14:creationId xmlns:p14="http://schemas.microsoft.com/office/powerpoint/2010/main" val="345752519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9235170" y="-1007465"/>
            <a:ext cx="10285328" cy="9693921"/>
          </a:xfrm>
          <a:prstGeom prst="rect">
            <a:avLst/>
          </a:prstGeom>
        </p:spPr>
      </p:pic>
      <p:sp>
        <p:nvSpPr>
          <p:cNvPr id="3" name="TextBox 3"/>
          <p:cNvSpPr txBox="1"/>
          <p:nvPr/>
        </p:nvSpPr>
        <p:spPr>
          <a:xfrm>
            <a:off x="685801" y="717550"/>
            <a:ext cx="9046487" cy="859210"/>
          </a:xfrm>
          <a:prstGeom prst="rect">
            <a:avLst/>
          </a:prstGeom>
        </p:spPr>
        <p:txBody>
          <a:bodyPr lIns="0" tIns="0" rIns="0" bIns="0" rtlCol="0" anchor="t">
            <a:spAutoFit/>
          </a:bodyPr>
          <a:lstStyle/>
          <a:p>
            <a:pPr>
              <a:lnSpc>
                <a:spcPts val="6688"/>
              </a:lnSpc>
            </a:pPr>
            <a:r>
              <a:rPr lang="en-US" sz="5900">
                <a:solidFill>
                  <a:srgbClr val="272727"/>
                </a:solidFill>
                <a:latin typeface="HK Grotesk Bold"/>
              </a:rPr>
              <a:t>Step 3: Collaborate</a:t>
            </a:r>
          </a:p>
        </p:txBody>
      </p:sp>
      <p:grpSp>
        <p:nvGrpSpPr>
          <p:cNvPr id="4" name="Group 4"/>
          <p:cNvGrpSpPr/>
          <p:nvPr/>
        </p:nvGrpSpPr>
        <p:grpSpPr>
          <a:xfrm>
            <a:off x="685800" y="2326679"/>
            <a:ext cx="8000389" cy="3818613"/>
            <a:chOff x="0" y="-66675"/>
            <a:chExt cx="16000778" cy="7637225"/>
          </a:xfrm>
        </p:grpSpPr>
        <p:sp>
          <p:nvSpPr>
            <p:cNvPr id="5" name="TextBox 5"/>
            <p:cNvSpPr txBox="1"/>
            <p:nvPr/>
          </p:nvSpPr>
          <p:spPr>
            <a:xfrm>
              <a:off x="0" y="-66675"/>
              <a:ext cx="16000778" cy="719300"/>
            </a:xfrm>
            <a:prstGeom prst="rect">
              <a:avLst/>
            </a:prstGeom>
          </p:spPr>
          <p:txBody>
            <a:bodyPr lIns="0" tIns="0" rIns="0" bIns="0" rtlCol="0" anchor="t">
              <a:spAutoFit/>
            </a:bodyPr>
            <a:lstStyle/>
            <a:p>
              <a:pPr>
                <a:lnSpc>
                  <a:spcPts val="2987"/>
                </a:lnSpc>
              </a:pPr>
              <a:r>
                <a:rPr lang="en-US" sz="2100">
                  <a:solidFill>
                    <a:srgbClr val="272727"/>
                  </a:solidFill>
                  <a:latin typeface="HK Grotesk Bold"/>
                </a:rPr>
                <a:t>RELATIONSHIPS ARE KEY!</a:t>
              </a:r>
            </a:p>
          </p:txBody>
        </p:sp>
        <p:sp>
          <p:nvSpPr>
            <p:cNvPr id="6" name="TextBox 6"/>
            <p:cNvSpPr txBox="1"/>
            <p:nvPr/>
          </p:nvSpPr>
          <p:spPr>
            <a:xfrm>
              <a:off x="0" y="986151"/>
              <a:ext cx="16000778" cy="658386"/>
            </a:xfrm>
            <a:prstGeom prst="rect">
              <a:avLst/>
            </a:prstGeom>
          </p:spPr>
          <p:txBody>
            <a:bodyPr lIns="0" tIns="0" rIns="0" bIns="0" rtlCol="0" anchor="t">
              <a:spAutoFit/>
            </a:bodyPr>
            <a:lstStyle/>
            <a:p>
              <a:pPr>
                <a:lnSpc>
                  <a:spcPts val="2986"/>
                </a:lnSpc>
              </a:pPr>
              <a:endParaRPr/>
            </a:p>
          </p:txBody>
        </p:sp>
        <p:sp>
          <p:nvSpPr>
            <p:cNvPr id="7" name="TextBox 7"/>
            <p:cNvSpPr txBox="1"/>
            <p:nvPr/>
          </p:nvSpPr>
          <p:spPr>
            <a:xfrm>
              <a:off x="0" y="2519383"/>
              <a:ext cx="16000778" cy="719300"/>
            </a:xfrm>
            <a:prstGeom prst="rect">
              <a:avLst/>
            </a:prstGeom>
          </p:spPr>
          <p:txBody>
            <a:bodyPr lIns="0" tIns="0" rIns="0" bIns="0" rtlCol="0" anchor="t">
              <a:spAutoFit/>
            </a:bodyPr>
            <a:lstStyle/>
            <a:p>
              <a:pPr>
                <a:lnSpc>
                  <a:spcPts val="2987"/>
                </a:lnSpc>
              </a:pPr>
              <a:r>
                <a:rPr lang="en-US" sz="2100">
                  <a:solidFill>
                    <a:srgbClr val="272727"/>
                  </a:solidFill>
                  <a:latin typeface="HK Grotesk Bold"/>
                </a:rPr>
                <a:t>DO THE HEAVY LIFTING</a:t>
              </a:r>
            </a:p>
          </p:txBody>
        </p:sp>
        <p:sp>
          <p:nvSpPr>
            <p:cNvPr id="8" name="TextBox 8"/>
            <p:cNvSpPr txBox="1"/>
            <p:nvPr/>
          </p:nvSpPr>
          <p:spPr>
            <a:xfrm>
              <a:off x="0" y="3572207"/>
              <a:ext cx="16000778" cy="658386"/>
            </a:xfrm>
            <a:prstGeom prst="rect">
              <a:avLst/>
            </a:prstGeom>
          </p:spPr>
          <p:txBody>
            <a:bodyPr lIns="0" tIns="0" rIns="0" bIns="0" rtlCol="0" anchor="t">
              <a:spAutoFit/>
            </a:bodyPr>
            <a:lstStyle/>
            <a:p>
              <a:pPr>
                <a:lnSpc>
                  <a:spcPts val="2986"/>
                </a:lnSpc>
              </a:pPr>
              <a:endParaRPr/>
            </a:p>
          </p:txBody>
        </p:sp>
        <p:sp>
          <p:nvSpPr>
            <p:cNvPr id="9" name="TextBox 9"/>
            <p:cNvSpPr txBox="1"/>
            <p:nvPr/>
          </p:nvSpPr>
          <p:spPr>
            <a:xfrm>
              <a:off x="0" y="5105440"/>
              <a:ext cx="16000778" cy="719300"/>
            </a:xfrm>
            <a:prstGeom prst="rect">
              <a:avLst/>
            </a:prstGeom>
          </p:spPr>
          <p:txBody>
            <a:bodyPr lIns="0" tIns="0" rIns="0" bIns="0" rtlCol="0" anchor="t">
              <a:spAutoFit/>
            </a:bodyPr>
            <a:lstStyle/>
            <a:p>
              <a:pPr>
                <a:lnSpc>
                  <a:spcPts val="2987"/>
                </a:lnSpc>
              </a:pPr>
              <a:r>
                <a:rPr lang="en-US" sz="2100">
                  <a:solidFill>
                    <a:srgbClr val="272727"/>
                  </a:solidFill>
                  <a:latin typeface="HK Grotesk Bold"/>
                </a:rPr>
                <a:t>THE GOALS OF THE RESEARCH ARE THE GOALS OF THE ORGANIZATION</a:t>
              </a:r>
            </a:p>
          </p:txBody>
        </p:sp>
        <p:sp>
          <p:nvSpPr>
            <p:cNvPr id="10" name="TextBox 10"/>
            <p:cNvSpPr txBox="1"/>
            <p:nvPr/>
          </p:nvSpPr>
          <p:spPr>
            <a:xfrm>
              <a:off x="0" y="6912164"/>
              <a:ext cx="16000778" cy="658386"/>
            </a:xfrm>
            <a:prstGeom prst="rect">
              <a:avLst/>
            </a:prstGeom>
          </p:spPr>
          <p:txBody>
            <a:bodyPr lIns="0" tIns="0" rIns="0" bIns="0" rtlCol="0" anchor="t">
              <a:spAutoFit/>
            </a:bodyPr>
            <a:lstStyle/>
            <a:p>
              <a:pPr>
                <a:lnSpc>
                  <a:spcPts val="2986"/>
                </a:lnSpc>
              </a:pPr>
              <a:endParaRPr/>
            </a:p>
          </p:txBody>
        </p:sp>
      </p:grpSp>
      <p:sp>
        <p:nvSpPr>
          <p:cNvPr id="11" name="TextBox 11"/>
          <p:cNvSpPr txBox="1"/>
          <p:nvPr/>
        </p:nvSpPr>
        <p:spPr>
          <a:xfrm rot="5400000">
            <a:off x="9377144" y="4021062"/>
            <a:ext cx="4046181" cy="256096"/>
          </a:xfrm>
          <a:prstGeom prst="rect">
            <a:avLst/>
          </a:prstGeom>
        </p:spPr>
        <p:txBody>
          <a:bodyPr lIns="0" tIns="0" rIns="0" bIns="0" rtlCol="0" anchor="t">
            <a:spAutoFit/>
          </a:bodyPr>
          <a:lstStyle/>
          <a:p>
            <a:pPr algn="r">
              <a:lnSpc>
                <a:spcPts val="2080"/>
              </a:lnSpc>
            </a:pPr>
            <a:r>
              <a:rPr lang="en-US" sz="1600" spc="70">
                <a:solidFill>
                  <a:srgbClr val="272727"/>
                </a:solidFill>
                <a:latin typeface="HK Grotesk Bold"/>
              </a:rPr>
              <a:t>ARPS | JULY 2020</a:t>
            </a:r>
          </a:p>
        </p:txBody>
      </p:sp>
      <p:pic>
        <p:nvPicPr>
          <p:cNvPr id="12" name="Picture 12"/>
          <p:cNvPicPr>
            <a:picLocks noChangeAspect="1"/>
          </p:cNvPicPr>
          <p:nvPr/>
        </p:nvPicPr>
        <p:blipFill>
          <a:blip r:embed="rId3"/>
          <a:srcRect/>
          <a:stretch>
            <a:fillRect/>
          </a:stretch>
        </p:blipFill>
        <p:spPr>
          <a:xfrm>
            <a:off x="10432684" y="-395768"/>
            <a:ext cx="1639621" cy="1524848"/>
          </a:xfrm>
          <a:prstGeom prst="rect">
            <a:avLst/>
          </a:prstGeom>
        </p:spPr>
      </p:pic>
    </p:spTree>
    <p:extLst>
      <p:ext uri="{BB962C8B-B14F-4D97-AF65-F5344CB8AC3E}">
        <p14:creationId xmlns:p14="http://schemas.microsoft.com/office/powerpoint/2010/main" val="119245905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blipFill>
          <a:blip r:embed="rId2"/>
          <a:srcRect t="14064" r="31763" b="17546"/>
          <a:stretch>
            <a:fillRect/>
          </a:stretch>
        </a:blip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rot="6867350">
            <a:off x="-1210126" y="1452101"/>
            <a:ext cx="3191794" cy="3953799"/>
          </a:xfrm>
          <a:prstGeom prst="rect">
            <a:avLst/>
          </a:prstGeom>
        </p:spPr>
      </p:pic>
      <p:pic>
        <p:nvPicPr>
          <p:cNvPr id="3" name="Picture 3"/>
          <p:cNvPicPr>
            <a:picLocks noChangeAspect="1"/>
          </p:cNvPicPr>
          <p:nvPr/>
        </p:nvPicPr>
        <p:blipFill>
          <a:blip r:embed="rId3"/>
          <a:srcRect/>
          <a:stretch>
            <a:fillRect/>
          </a:stretch>
        </p:blipFill>
        <p:spPr>
          <a:xfrm rot="13609549">
            <a:off x="10596104" y="-1098546"/>
            <a:ext cx="3191794" cy="3953799"/>
          </a:xfrm>
          <a:prstGeom prst="rect">
            <a:avLst/>
          </a:prstGeom>
        </p:spPr>
      </p:pic>
      <p:grpSp>
        <p:nvGrpSpPr>
          <p:cNvPr id="4" name="Group 4"/>
          <p:cNvGrpSpPr/>
          <p:nvPr/>
        </p:nvGrpSpPr>
        <p:grpSpPr>
          <a:xfrm>
            <a:off x="770919" y="709613"/>
            <a:ext cx="6751361" cy="1216077"/>
            <a:chOff x="0" y="47625"/>
            <a:chExt cx="13502723" cy="2432154"/>
          </a:xfrm>
        </p:grpSpPr>
        <p:sp>
          <p:nvSpPr>
            <p:cNvPr id="5" name="TextBox 5"/>
            <p:cNvSpPr txBox="1"/>
            <p:nvPr/>
          </p:nvSpPr>
          <p:spPr>
            <a:xfrm>
              <a:off x="0" y="47625"/>
              <a:ext cx="13502723" cy="1718420"/>
            </a:xfrm>
            <a:prstGeom prst="rect">
              <a:avLst/>
            </a:prstGeom>
          </p:spPr>
          <p:txBody>
            <a:bodyPr lIns="0" tIns="0" rIns="0" bIns="0" rtlCol="0" anchor="t">
              <a:spAutoFit/>
            </a:bodyPr>
            <a:lstStyle/>
            <a:p>
              <a:pPr>
                <a:lnSpc>
                  <a:spcPts val="6688"/>
                </a:lnSpc>
              </a:pPr>
              <a:r>
                <a:rPr lang="en-US" sz="5900">
                  <a:solidFill>
                    <a:srgbClr val="FFFFFF"/>
                  </a:solidFill>
                  <a:latin typeface="HK Grotesk Bold"/>
                </a:rPr>
                <a:t>project solidarity</a:t>
              </a:r>
            </a:p>
          </p:txBody>
        </p:sp>
        <p:sp>
          <p:nvSpPr>
            <p:cNvPr id="6" name="AutoShape 6"/>
            <p:cNvSpPr/>
            <p:nvPr/>
          </p:nvSpPr>
          <p:spPr>
            <a:xfrm>
              <a:off x="0" y="2332752"/>
              <a:ext cx="1004993" cy="147027"/>
            </a:xfrm>
            <a:prstGeom prst="rect">
              <a:avLst/>
            </a:prstGeom>
            <a:solidFill>
              <a:srgbClr val="FFFFFF"/>
            </a:solidFill>
          </p:spPr>
        </p:sp>
      </p:grpSp>
      <p:pic>
        <p:nvPicPr>
          <p:cNvPr id="7" name="Picture 7"/>
          <p:cNvPicPr>
            <a:picLocks noChangeAspect="1"/>
          </p:cNvPicPr>
          <p:nvPr/>
        </p:nvPicPr>
        <p:blipFill>
          <a:blip r:embed="rId4"/>
          <a:srcRect/>
          <a:stretch>
            <a:fillRect/>
          </a:stretch>
        </p:blipFill>
        <p:spPr>
          <a:xfrm>
            <a:off x="1206372" y="2942738"/>
            <a:ext cx="1639621" cy="1524848"/>
          </a:xfrm>
          <a:prstGeom prst="rect">
            <a:avLst/>
          </a:prstGeom>
        </p:spPr>
      </p:pic>
      <p:pic>
        <p:nvPicPr>
          <p:cNvPr id="8" name="Picture 8"/>
          <p:cNvPicPr>
            <a:picLocks noChangeAspect="1"/>
          </p:cNvPicPr>
          <p:nvPr/>
        </p:nvPicPr>
        <p:blipFill>
          <a:blip r:embed="rId4"/>
          <a:srcRect/>
          <a:stretch>
            <a:fillRect/>
          </a:stretch>
        </p:blipFill>
        <p:spPr>
          <a:xfrm>
            <a:off x="11506200" y="1571138"/>
            <a:ext cx="1639621" cy="1524848"/>
          </a:xfrm>
          <a:prstGeom prst="rect">
            <a:avLst/>
          </a:prstGeom>
        </p:spPr>
      </p:pic>
      <p:sp>
        <p:nvSpPr>
          <p:cNvPr id="9" name="TextBox 9"/>
          <p:cNvSpPr txBox="1"/>
          <p:nvPr/>
        </p:nvSpPr>
        <p:spPr>
          <a:xfrm rot="16200000">
            <a:off x="-1544049" y="4519505"/>
            <a:ext cx="3853155" cy="256096"/>
          </a:xfrm>
          <a:prstGeom prst="rect">
            <a:avLst/>
          </a:prstGeom>
        </p:spPr>
        <p:txBody>
          <a:bodyPr lIns="0" tIns="0" rIns="0" bIns="0" rtlCol="0" anchor="t">
            <a:spAutoFit/>
          </a:bodyPr>
          <a:lstStyle/>
          <a:p>
            <a:pPr>
              <a:lnSpc>
                <a:spcPts val="2080"/>
              </a:lnSpc>
            </a:pPr>
            <a:r>
              <a:rPr lang="en-US" sz="1600" spc="70">
                <a:solidFill>
                  <a:srgbClr val="FFFFFF"/>
                </a:solidFill>
                <a:latin typeface="HK Grotesk Bold"/>
              </a:rPr>
              <a:t>APRS | JULY 2020</a:t>
            </a:r>
          </a:p>
        </p:txBody>
      </p:sp>
      <p:sp>
        <p:nvSpPr>
          <p:cNvPr id="10" name="TextBox 10"/>
          <p:cNvSpPr txBox="1"/>
          <p:nvPr/>
        </p:nvSpPr>
        <p:spPr>
          <a:xfrm>
            <a:off x="10205174" y="692150"/>
            <a:ext cx="1301026" cy="230832"/>
          </a:xfrm>
          <a:prstGeom prst="rect">
            <a:avLst/>
          </a:prstGeom>
        </p:spPr>
        <p:txBody>
          <a:bodyPr lIns="0" tIns="0" rIns="0" bIns="0" rtlCol="0" anchor="t">
            <a:spAutoFit/>
          </a:bodyPr>
          <a:lstStyle/>
          <a:p>
            <a:pPr algn="r">
              <a:lnSpc>
                <a:spcPts val="1824"/>
              </a:lnSpc>
            </a:pPr>
            <a:r>
              <a:rPr lang="en-US" sz="1600" spc="70">
                <a:solidFill>
                  <a:srgbClr val="FFFFFF"/>
                </a:solidFill>
                <a:latin typeface="HK Grotesk Bold"/>
              </a:rPr>
              <a:t>01</a:t>
            </a:r>
          </a:p>
        </p:txBody>
      </p:sp>
      <p:pic>
        <p:nvPicPr>
          <p:cNvPr id="11" name="Picture 11"/>
          <p:cNvPicPr>
            <a:picLocks noChangeAspect="1"/>
          </p:cNvPicPr>
          <p:nvPr/>
        </p:nvPicPr>
        <p:blipFill>
          <a:blip r:embed="rId5"/>
          <a:srcRect t="31732"/>
          <a:stretch>
            <a:fillRect/>
          </a:stretch>
        </p:blipFill>
        <p:spPr>
          <a:xfrm>
            <a:off x="1744436" y="1925690"/>
            <a:ext cx="8703128" cy="4456069"/>
          </a:xfrm>
          <a:prstGeom prst="rect">
            <a:avLst/>
          </a:prstGeom>
        </p:spPr>
      </p:pic>
    </p:spTree>
    <p:extLst>
      <p:ext uri="{BB962C8B-B14F-4D97-AF65-F5344CB8AC3E}">
        <p14:creationId xmlns:p14="http://schemas.microsoft.com/office/powerpoint/2010/main" val="18587419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DBF61EA3-B236-439E-9C0B-340980D56B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62285ED-7C33-4157-9224-1A62DFF66128}"/>
              </a:ext>
            </a:extLst>
          </p:cNvPr>
          <p:cNvSpPr>
            <a:spLocks noGrp="1"/>
          </p:cNvSpPr>
          <p:nvPr>
            <p:ph type="title"/>
          </p:nvPr>
        </p:nvSpPr>
        <p:spPr>
          <a:xfrm>
            <a:off x="798993" y="386930"/>
            <a:ext cx="10509914" cy="1188950"/>
          </a:xfrm>
        </p:spPr>
        <p:txBody>
          <a:bodyPr anchor="b">
            <a:normAutofit/>
          </a:bodyPr>
          <a:lstStyle/>
          <a:p>
            <a:r>
              <a:rPr lang="en-US" sz="5400" err="1">
                <a:cs typeface="Calibri Light"/>
              </a:rPr>
              <a:t>Magis</a:t>
            </a:r>
            <a:r>
              <a:rPr lang="en-US" sz="5400">
                <a:cs typeface="Calibri Light"/>
              </a:rPr>
              <a:t> as a Framework for Growth</a:t>
            </a:r>
            <a:endParaRPr lang="en-US"/>
          </a:p>
        </p:txBody>
      </p:sp>
      <p:grpSp>
        <p:nvGrpSpPr>
          <p:cNvPr id="26" name="Group 25">
            <a:extLst>
              <a:ext uri="{FF2B5EF4-FFF2-40B4-BE49-F238E27FC236}">
                <a16:creationId xmlns:a16="http://schemas.microsoft.com/office/drawing/2014/main" id="{28FAF094-D087-493F-8DF9-A486C2D6BBA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1998368"/>
            <a:ext cx="11695083" cy="782176"/>
            <a:chOff x="-2" y="1998368"/>
            <a:chExt cx="11695083" cy="782176"/>
          </a:xfrm>
        </p:grpSpPr>
        <p:sp>
          <p:nvSpPr>
            <p:cNvPr id="27" name="Rectangle 26">
              <a:extLst>
                <a:ext uri="{FF2B5EF4-FFF2-40B4-BE49-F238E27FC236}">
                  <a16:creationId xmlns:a16="http://schemas.microsoft.com/office/drawing/2014/main" id="{8D7C88D8-5509-4514-925A-9CE148E5C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7275593D-F75E-4426-AE3E-2CDEFD228D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 name="Rectangle 29">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147845"/>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C4822FE1-3549-4E71-BF80-E54A66F6FCEE}"/>
              </a:ext>
            </a:extLst>
          </p:cNvPr>
          <p:cNvSpPr>
            <a:spLocks noGrp="1"/>
          </p:cNvSpPr>
          <p:nvPr>
            <p:ph idx="1"/>
          </p:nvPr>
        </p:nvSpPr>
        <p:spPr>
          <a:xfrm>
            <a:off x="571812" y="2069003"/>
            <a:ext cx="9979694" cy="3966037"/>
          </a:xfrm>
        </p:spPr>
        <p:txBody>
          <a:bodyPr vert="horz" lIns="91440" tIns="45720" rIns="91440" bIns="45720" rtlCol="0" anchor="ctr">
            <a:normAutofit/>
          </a:bodyPr>
          <a:lstStyle/>
          <a:p>
            <a:r>
              <a:rPr lang="en-US" sz="2400">
                <a:ea typeface="+mn-lt"/>
                <a:cs typeface="+mn-lt"/>
              </a:rPr>
              <a:t>The Jesuit conception of </a:t>
            </a:r>
            <a:r>
              <a:rPr lang="en-US" sz="2400" b="1" err="1">
                <a:ea typeface="+mn-lt"/>
                <a:cs typeface="+mn-lt"/>
              </a:rPr>
              <a:t>Magis</a:t>
            </a:r>
            <a:r>
              <a:rPr lang="en-US" sz="2400" b="1">
                <a:ea typeface="+mn-lt"/>
                <a:cs typeface="+mn-lt"/>
              </a:rPr>
              <a:t> - or 'the more' - </a:t>
            </a:r>
            <a:r>
              <a:rPr lang="en-US" sz="2400">
                <a:ea typeface="+mn-lt"/>
                <a:cs typeface="+mn-lt"/>
              </a:rPr>
              <a:t>can be helpful as we engage the idea of what approach to take in incorporating advocacy and activism more deeply into your course</a:t>
            </a:r>
          </a:p>
          <a:p>
            <a:r>
              <a:rPr lang="en-US" sz="2400" b="1" err="1">
                <a:ea typeface="+mn-lt"/>
                <a:cs typeface="+mn-lt"/>
              </a:rPr>
              <a:t>Magis</a:t>
            </a:r>
            <a:r>
              <a:rPr lang="en-US" sz="2400" b="1">
                <a:ea typeface="+mn-lt"/>
                <a:cs typeface="+mn-lt"/>
              </a:rPr>
              <a:t> is better understood as "going deeper" or engaging more dynamically </a:t>
            </a:r>
            <a:r>
              <a:rPr lang="en-US" sz="2400">
                <a:ea typeface="+mn-lt"/>
                <a:cs typeface="+mn-lt"/>
              </a:rPr>
              <a:t>rather than simply adding more things</a:t>
            </a:r>
          </a:p>
          <a:p>
            <a:r>
              <a:rPr lang="en-US" sz="2400">
                <a:ea typeface="+mn-lt"/>
                <a:cs typeface="+mn-lt"/>
              </a:rPr>
              <a:t>How might your positionality, your discipline's engagement in anti-racist work, your previous efforts, and your sense of what you are being called to in this moment effect what </a:t>
            </a:r>
            <a:r>
              <a:rPr lang="en-US" sz="2400" b="1" err="1">
                <a:ea typeface="+mn-lt"/>
                <a:cs typeface="+mn-lt"/>
              </a:rPr>
              <a:t>Magis</a:t>
            </a:r>
            <a:r>
              <a:rPr lang="en-US" sz="2400" b="1">
                <a:ea typeface="+mn-lt"/>
                <a:cs typeface="+mn-lt"/>
              </a:rPr>
              <a:t> </a:t>
            </a:r>
            <a:r>
              <a:rPr lang="en-US" sz="2400">
                <a:ea typeface="+mn-lt"/>
                <a:cs typeface="+mn-lt"/>
              </a:rPr>
              <a:t>looks like</a:t>
            </a:r>
          </a:p>
        </p:txBody>
      </p:sp>
    </p:spTree>
    <p:extLst>
      <p:ext uri="{BB962C8B-B14F-4D97-AF65-F5344CB8AC3E}">
        <p14:creationId xmlns:p14="http://schemas.microsoft.com/office/powerpoint/2010/main" val="90692332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blipFill>
          <a:blip r:embed="rId2"/>
          <a:srcRect t="14064" r="31763" b="17546"/>
          <a:stretch>
            <a:fillRect/>
          </a:stretch>
        </a:blip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a:off x="-4605171" y="-6510237"/>
            <a:ext cx="10285328" cy="9693921"/>
          </a:xfrm>
          <a:prstGeom prst="rect">
            <a:avLst/>
          </a:prstGeom>
        </p:spPr>
      </p:pic>
      <p:pic>
        <p:nvPicPr>
          <p:cNvPr id="3" name="Picture 3"/>
          <p:cNvPicPr>
            <a:picLocks noChangeAspect="1"/>
          </p:cNvPicPr>
          <p:nvPr/>
        </p:nvPicPr>
        <p:blipFill>
          <a:blip r:embed="rId4"/>
          <a:srcRect/>
          <a:stretch>
            <a:fillRect/>
          </a:stretch>
        </p:blipFill>
        <p:spPr>
          <a:xfrm>
            <a:off x="5680158" y="-839048"/>
            <a:ext cx="1639621" cy="1524848"/>
          </a:xfrm>
          <a:prstGeom prst="rect">
            <a:avLst/>
          </a:prstGeom>
        </p:spPr>
      </p:pic>
      <p:pic>
        <p:nvPicPr>
          <p:cNvPr id="4" name="Picture 4"/>
          <p:cNvPicPr>
            <a:picLocks noChangeAspect="1"/>
          </p:cNvPicPr>
          <p:nvPr/>
        </p:nvPicPr>
        <p:blipFill>
          <a:blip r:embed="rId5"/>
          <a:srcRect l="5329"/>
          <a:stretch>
            <a:fillRect/>
          </a:stretch>
        </p:blipFill>
        <p:spPr>
          <a:xfrm>
            <a:off x="6499968" y="1323936"/>
            <a:ext cx="5314348" cy="4210128"/>
          </a:xfrm>
          <a:prstGeom prst="rect">
            <a:avLst/>
          </a:prstGeom>
        </p:spPr>
      </p:pic>
      <p:sp>
        <p:nvSpPr>
          <p:cNvPr id="5" name="TextBox 5"/>
          <p:cNvSpPr txBox="1"/>
          <p:nvPr/>
        </p:nvSpPr>
        <p:spPr>
          <a:xfrm>
            <a:off x="7596273" y="5922170"/>
            <a:ext cx="3909927" cy="256096"/>
          </a:xfrm>
          <a:prstGeom prst="rect">
            <a:avLst/>
          </a:prstGeom>
        </p:spPr>
        <p:txBody>
          <a:bodyPr lIns="0" tIns="0" rIns="0" bIns="0" rtlCol="0" anchor="t">
            <a:spAutoFit/>
          </a:bodyPr>
          <a:lstStyle/>
          <a:p>
            <a:pPr algn="r">
              <a:lnSpc>
                <a:spcPts val="2080"/>
              </a:lnSpc>
            </a:pPr>
            <a:r>
              <a:rPr lang="en-US" sz="1600" spc="70">
                <a:solidFill>
                  <a:srgbClr val="FFFFFF"/>
                </a:solidFill>
                <a:latin typeface="HK Grotesk Bold"/>
              </a:rPr>
              <a:t>ARPS | JULY 2020</a:t>
            </a:r>
          </a:p>
        </p:txBody>
      </p:sp>
      <p:grpSp>
        <p:nvGrpSpPr>
          <p:cNvPr id="6" name="Group 6"/>
          <p:cNvGrpSpPr/>
          <p:nvPr/>
        </p:nvGrpSpPr>
        <p:grpSpPr>
          <a:xfrm>
            <a:off x="685800" y="1629260"/>
            <a:ext cx="5410200" cy="4616423"/>
            <a:chOff x="0" y="-85725"/>
            <a:chExt cx="10820400" cy="9232845"/>
          </a:xfrm>
        </p:grpSpPr>
        <p:sp>
          <p:nvSpPr>
            <p:cNvPr id="7" name="TextBox 7"/>
            <p:cNvSpPr txBox="1"/>
            <p:nvPr/>
          </p:nvSpPr>
          <p:spPr>
            <a:xfrm>
              <a:off x="0" y="1502847"/>
              <a:ext cx="10820400" cy="7644273"/>
            </a:xfrm>
            <a:prstGeom prst="rect">
              <a:avLst/>
            </a:prstGeom>
          </p:spPr>
          <p:txBody>
            <a:bodyPr lIns="0" tIns="0" rIns="0" bIns="0" rtlCol="0" anchor="t">
              <a:spAutoFit/>
            </a:bodyPr>
            <a:lstStyle/>
            <a:p>
              <a:pPr>
                <a:lnSpc>
                  <a:spcPts val="2986"/>
                </a:lnSpc>
              </a:pPr>
              <a:r>
                <a:rPr lang="en-US" sz="2100">
                  <a:solidFill>
                    <a:srgbClr val="FFFFFF"/>
                  </a:solidFill>
                  <a:latin typeface="HK Grotesk Light"/>
                </a:rPr>
                <a:t>RESOURCES</a:t>
              </a:r>
            </a:p>
            <a:p>
              <a:pPr marL="460610" lvl="1" indent="-230305">
                <a:lnSpc>
                  <a:spcPts val="2986"/>
                </a:lnSpc>
                <a:buFont typeface="Arial"/>
                <a:buChar char="•"/>
              </a:pPr>
              <a:r>
                <a:rPr lang="en-US" sz="2100">
                  <a:solidFill>
                    <a:srgbClr val="FFFFFF"/>
                  </a:solidFill>
                  <a:latin typeface="HK Grotesk Light"/>
                </a:rPr>
                <a:t>grant funding for: 1. compensation; 2. technology; 3. infrastructure; 4. training</a:t>
              </a:r>
            </a:p>
            <a:p>
              <a:pPr>
                <a:lnSpc>
                  <a:spcPts val="2986"/>
                </a:lnSpc>
              </a:pPr>
              <a:endParaRPr lang="en-US" sz="2100">
                <a:solidFill>
                  <a:srgbClr val="FFFFFF"/>
                </a:solidFill>
                <a:latin typeface="HK Grotesk Light"/>
              </a:endParaRPr>
            </a:p>
            <a:p>
              <a:pPr>
                <a:lnSpc>
                  <a:spcPts val="2986"/>
                </a:lnSpc>
              </a:pPr>
              <a:r>
                <a:rPr lang="en-US" sz="2100">
                  <a:solidFill>
                    <a:srgbClr val="FFFFFF"/>
                  </a:solidFill>
                  <a:latin typeface="HK Grotesk Light"/>
                </a:rPr>
                <a:t>RESEARCH PRODUCTS</a:t>
              </a:r>
            </a:p>
            <a:p>
              <a:pPr marL="460610" lvl="1" indent="-230305">
                <a:lnSpc>
                  <a:spcPts val="2986"/>
                </a:lnSpc>
                <a:buFont typeface="Arial"/>
                <a:buChar char="•"/>
              </a:pPr>
              <a:r>
                <a:rPr lang="en-US" sz="2100">
                  <a:solidFill>
                    <a:srgbClr val="FFFFFF"/>
                  </a:solidFill>
                  <a:latin typeface="HK Grotesk Light"/>
                </a:rPr>
                <a:t>policy documents; </a:t>
              </a:r>
              <a:r>
                <a:rPr lang="en-US" sz="2100" u="sng">
                  <a:solidFill>
                    <a:srgbClr val="FFFFFF"/>
                  </a:solidFill>
                  <a:latin typeface="HK Grotesk Light"/>
                </a:rPr>
                <a:t>public reports</a:t>
              </a:r>
              <a:r>
                <a:rPr lang="en-US" sz="2100">
                  <a:solidFill>
                    <a:srgbClr val="FFFFFF"/>
                  </a:solidFill>
                  <a:latin typeface="HK Grotesk Light"/>
                </a:rPr>
                <a:t>; policy recommendations; webinars; op-eds, etc</a:t>
              </a:r>
            </a:p>
            <a:p>
              <a:pPr>
                <a:lnSpc>
                  <a:spcPts val="2986"/>
                </a:lnSpc>
              </a:pPr>
              <a:endParaRPr lang="en-US" sz="2100">
                <a:solidFill>
                  <a:srgbClr val="FFFFFF"/>
                </a:solidFill>
                <a:latin typeface="HK Grotesk Light"/>
              </a:endParaRPr>
            </a:p>
            <a:p>
              <a:pPr>
                <a:lnSpc>
                  <a:spcPts val="2986"/>
                </a:lnSpc>
              </a:pPr>
              <a:endParaRPr lang="en-US" sz="2100">
                <a:solidFill>
                  <a:srgbClr val="FFFFFF"/>
                </a:solidFill>
                <a:latin typeface="HK Grotesk Light"/>
              </a:endParaRPr>
            </a:p>
            <a:p>
              <a:pPr>
                <a:lnSpc>
                  <a:spcPts val="2986"/>
                </a:lnSpc>
              </a:pPr>
              <a:endParaRPr lang="en-US" sz="2100">
                <a:solidFill>
                  <a:srgbClr val="FFFFFF"/>
                </a:solidFill>
                <a:latin typeface="HK Grotesk Light"/>
              </a:endParaRPr>
            </a:p>
          </p:txBody>
        </p:sp>
        <p:sp>
          <p:nvSpPr>
            <p:cNvPr id="8" name="TextBox 8"/>
            <p:cNvSpPr txBox="1"/>
            <p:nvPr/>
          </p:nvSpPr>
          <p:spPr>
            <a:xfrm>
              <a:off x="0" y="-85725"/>
              <a:ext cx="10820400" cy="939744"/>
            </a:xfrm>
            <a:prstGeom prst="rect">
              <a:avLst/>
            </a:prstGeom>
          </p:spPr>
          <p:txBody>
            <a:bodyPr lIns="0" tIns="0" rIns="0" bIns="0" rtlCol="0" anchor="t">
              <a:spAutoFit/>
            </a:bodyPr>
            <a:lstStyle/>
            <a:p>
              <a:pPr>
                <a:lnSpc>
                  <a:spcPts val="3920"/>
                </a:lnSpc>
              </a:pPr>
              <a:r>
                <a:rPr lang="en-US" sz="2800">
                  <a:solidFill>
                    <a:srgbClr val="FFFFFF"/>
                  </a:solidFill>
                  <a:latin typeface="HK Grotesk Bold"/>
                </a:rPr>
                <a:t>PROJECT SOLIDARITY</a:t>
              </a:r>
            </a:p>
          </p:txBody>
        </p:sp>
      </p:grpSp>
    </p:spTree>
    <p:extLst>
      <p:ext uri="{BB962C8B-B14F-4D97-AF65-F5344CB8AC3E}">
        <p14:creationId xmlns:p14="http://schemas.microsoft.com/office/powerpoint/2010/main" val="51031844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blipFill>
          <a:blip r:embed="rId2"/>
          <a:srcRect t="14064" r="31763" b="17546"/>
          <a:stretch>
            <a:fillRect/>
          </a:stretch>
        </a:blip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a:off x="-4605171" y="-6510237"/>
            <a:ext cx="10285328" cy="9693921"/>
          </a:xfrm>
          <a:prstGeom prst="rect">
            <a:avLst/>
          </a:prstGeom>
        </p:spPr>
      </p:pic>
      <p:grpSp>
        <p:nvGrpSpPr>
          <p:cNvPr id="3" name="Group 3"/>
          <p:cNvGrpSpPr/>
          <p:nvPr/>
        </p:nvGrpSpPr>
        <p:grpSpPr>
          <a:xfrm>
            <a:off x="685800" y="1714423"/>
            <a:ext cx="5934376" cy="3846981"/>
            <a:chOff x="0" y="-85725"/>
            <a:chExt cx="11868752" cy="7693962"/>
          </a:xfrm>
        </p:grpSpPr>
        <p:sp>
          <p:nvSpPr>
            <p:cNvPr id="4" name="TextBox 4"/>
            <p:cNvSpPr txBox="1"/>
            <p:nvPr/>
          </p:nvSpPr>
          <p:spPr>
            <a:xfrm>
              <a:off x="0" y="1502847"/>
              <a:ext cx="11868752" cy="6105390"/>
            </a:xfrm>
            <a:prstGeom prst="rect">
              <a:avLst/>
            </a:prstGeom>
          </p:spPr>
          <p:txBody>
            <a:bodyPr lIns="0" tIns="0" rIns="0" bIns="0" rtlCol="0" anchor="t">
              <a:spAutoFit/>
            </a:bodyPr>
            <a:lstStyle/>
            <a:p>
              <a:pPr>
                <a:lnSpc>
                  <a:spcPts val="2986"/>
                </a:lnSpc>
              </a:pPr>
              <a:endParaRPr/>
            </a:p>
            <a:p>
              <a:pPr>
                <a:lnSpc>
                  <a:spcPts val="2986"/>
                </a:lnSpc>
              </a:pPr>
              <a:r>
                <a:rPr lang="en-US" sz="2100">
                  <a:solidFill>
                    <a:srgbClr val="FFFFFF"/>
                  </a:solidFill>
                  <a:latin typeface="HK Grotesk Light"/>
                </a:rPr>
                <a:t>TRAINING AND INFRASTRUCTURE</a:t>
              </a:r>
            </a:p>
            <a:p>
              <a:pPr marL="460610" lvl="1" indent="-230305">
                <a:lnSpc>
                  <a:spcPts val="2986"/>
                </a:lnSpc>
                <a:buFont typeface="Arial"/>
                <a:buChar char="•"/>
              </a:pPr>
              <a:r>
                <a:rPr lang="en-US" sz="2100">
                  <a:solidFill>
                    <a:srgbClr val="FFFFFF"/>
                  </a:solidFill>
                  <a:latin typeface="HK Grotesk Light"/>
                </a:rPr>
                <a:t>translocal mapping project: </a:t>
              </a:r>
              <a:r>
                <a:rPr lang="en-US" sz="2100" u="sng">
                  <a:solidFill>
                    <a:srgbClr val="FFFFFF"/>
                  </a:solidFill>
                  <a:latin typeface="HK Grotesk Light"/>
                </a:rPr>
                <a:t>Mapa Solidaridad</a:t>
              </a:r>
            </a:p>
            <a:p>
              <a:pPr marL="460610" lvl="1" indent="-230305">
                <a:lnSpc>
                  <a:spcPts val="2986"/>
                </a:lnSpc>
                <a:buFont typeface="Arial"/>
                <a:buChar char="•"/>
              </a:pPr>
              <a:r>
                <a:rPr lang="en-US" sz="2100">
                  <a:solidFill>
                    <a:srgbClr val="FFFFFF"/>
                  </a:solidFill>
                  <a:latin typeface="HK Grotesk Light"/>
                </a:rPr>
                <a:t>training in GIS and WebApp development</a:t>
              </a:r>
            </a:p>
            <a:p>
              <a:pPr>
                <a:lnSpc>
                  <a:spcPts val="2986"/>
                </a:lnSpc>
              </a:pPr>
              <a:endParaRPr lang="en-US" sz="2100">
                <a:solidFill>
                  <a:srgbClr val="FFFFFF"/>
                </a:solidFill>
                <a:latin typeface="HK Grotesk Light"/>
              </a:endParaRPr>
            </a:p>
            <a:p>
              <a:pPr>
                <a:lnSpc>
                  <a:spcPts val="2986"/>
                </a:lnSpc>
              </a:pPr>
              <a:r>
                <a:rPr lang="en-US" sz="2100">
                  <a:solidFill>
                    <a:srgbClr val="FFFFFF"/>
                  </a:solidFill>
                  <a:latin typeface="HK Grotesk Light"/>
                </a:rPr>
                <a:t>AMPLIFICATION</a:t>
              </a:r>
            </a:p>
            <a:p>
              <a:pPr marL="460610" lvl="1" indent="-230305">
                <a:lnSpc>
                  <a:spcPts val="2986"/>
                </a:lnSpc>
                <a:buFont typeface="Arial"/>
                <a:buChar char="•"/>
              </a:pPr>
              <a:r>
                <a:rPr lang="en-US" sz="2100">
                  <a:solidFill>
                    <a:srgbClr val="FFFFFF"/>
                  </a:solidFill>
                  <a:latin typeface="HK Grotesk Light"/>
                </a:rPr>
                <a:t>The mobility project</a:t>
              </a:r>
            </a:p>
            <a:p>
              <a:pPr>
                <a:lnSpc>
                  <a:spcPts val="2986"/>
                </a:lnSpc>
              </a:pPr>
              <a:endParaRPr lang="en-US" sz="2100">
                <a:solidFill>
                  <a:srgbClr val="FFFFFF"/>
                </a:solidFill>
                <a:latin typeface="HK Grotesk Light"/>
              </a:endParaRPr>
            </a:p>
          </p:txBody>
        </p:sp>
        <p:sp>
          <p:nvSpPr>
            <p:cNvPr id="5" name="TextBox 5"/>
            <p:cNvSpPr txBox="1"/>
            <p:nvPr/>
          </p:nvSpPr>
          <p:spPr>
            <a:xfrm>
              <a:off x="0" y="-85725"/>
              <a:ext cx="11868752" cy="939744"/>
            </a:xfrm>
            <a:prstGeom prst="rect">
              <a:avLst/>
            </a:prstGeom>
          </p:spPr>
          <p:txBody>
            <a:bodyPr lIns="0" tIns="0" rIns="0" bIns="0" rtlCol="0" anchor="t">
              <a:spAutoFit/>
            </a:bodyPr>
            <a:lstStyle/>
            <a:p>
              <a:pPr>
                <a:lnSpc>
                  <a:spcPts val="3920"/>
                </a:lnSpc>
              </a:pPr>
              <a:r>
                <a:rPr lang="en-US" sz="2800">
                  <a:solidFill>
                    <a:srgbClr val="FFFFFF"/>
                  </a:solidFill>
                  <a:latin typeface="HK Grotesk Bold"/>
                </a:rPr>
                <a:t>PROJECT SOLIDARITY</a:t>
              </a:r>
            </a:p>
          </p:txBody>
        </p:sp>
      </p:grpSp>
      <p:pic>
        <p:nvPicPr>
          <p:cNvPr id="6" name="Picture 6"/>
          <p:cNvPicPr>
            <a:picLocks noChangeAspect="1"/>
          </p:cNvPicPr>
          <p:nvPr/>
        </p:nvPicPr>
        <p:blipFill>
          <a:blip r:embed="rId4"/>
          <a:srcRect/>
          <a:stretch>
            <a:fillRect/>
          </a:stretch>
        </p:blipFill>
        <p:spPr>
          <a:xfrm>
            <a:off x="5680158" y="-839048"/>
            <a:ext cx="1639621" cy="1524848"/>
          </a:xfrm>
          <a:prstGeom prst="rect">
            <a:avLst/>
          </a:prstGeom>
        </p:spPr>
      </p:pic>
      <p:sp>
        <p:nvSpPr>
          <p:cNvPr id="7" name="TextBox 7"/>
          <p:cNvSpPr txBox="1"/>
          <p:nvPr/>
        </p:nvSpPr>
        <p:spPr>
          <a:xfrm>
            <a:off x="7596273" y="5922170"/>
            <a:ext cx="3909927" cy="256096"/>
          </a:xfrm>
          <a:prstGeom prst="rect">
            <a:avLst/>
          </a:prstGeom>
        </p:spPr>
        <p:txBody>
          <a:bodyPr lIns="0" tIns="0" rIns="0" bIns="0" rtlCol="0" anchor="t">
            <a:spAutoFit/>
          </a:bodyPr>
          <a:lstStyle/>
          <a:p>
            <a:pPr algn="r">
              <a:lnSpc>
                <a:spcPts val="2080"/>
              </a:lnSpc>
            </a:pPr>
            <a:r>
              <a:rPr lang="en-US" sz="1600" spc="70">
                <a:solidFill>
                  <a:srgbClr val="FFFFFF"/>
                </a:solidFill>
                <a:latin typeface="HK Grotesk Bold"/>
              </a:rPr>
              <a:t>ARPS | JULY 2020</a:t>
            </a:r>
          </a:p>
        </p:txBody>
      </p:sp>
      <p:pic>
        <p:nvPicPr>
          <p:cNvPr id="8" name="Picture 8"/>
          <p:cNvPicPr>
            <a:picLocks noChangeAspect="1"/>
          </p:cNvPicPr>
          <p:nvPr/>
        </p:nvPicPr>
        <p:blipFill>
          <a:blip r:embed="rId5"/>
          <a:srcRect/>
          <a:stretch>
            <a:fillRect/>
          </a:stretch>
        </p:blipFill>
        <p:spPr>
          <a:xfrm>
            <a:off x="6768450" y="1635516"/>
            <a:ext cx="5319623" cy="3989717"/>
          </a:xfrm>
          <a:prstGeom prst="rect">
            <a:avLst/>
          </a:prstGeom>
        </p:spPr>
      </p:pic>
    </p:spTree>
    <p:extLst>
      <p:ext uri="{BB962C8B-B14F-4D97-AF65-F5344CB8AC3E}">
        <p14:creationId xmlns:p14="http://schemas.microsoft.com/office/powerpoint/2010/main" val="367803698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70919" y="704850"/>
            <a:ext cx="4538205" cy="1249253"/>
            <a:chOff x="0" y="38100"/>
            <a:chExt cx="9076410" cy="2498507"/>
          </a:xfrm>
        </p:grpSpPr>
        <p:sp>
          <p:nvSpPr>
            <p:cNvPr id="3" name="TextBox 3"/>
            <p:cNvSpPr txBox="1"/>
            <p:nvPr/>
          </p:nvSpPr>
          <p:spPr>
            <a:xfrm>
              <a:off x="0" y="38100"/>
              <a:ext cx="9076410" cy="1564531"/>
            </a:xfrm>
            <a:prstGeom prst="rect">
              <a:avLst/>
            </a:prstGeom>
          </p:spPr>
          <p:txBody>
            <a:bodyPr lIns="0" tIns="0" rIns="0" bIns="0" rtlCol="0" anchor="t">
              <a:spAutoFit/>
            </a:bodyPr>
            <a:lstStyle/>
            <a:p>
              <a:pPr>
                <a:lnSpc>
                  <a:spcPts val="6080"/>
                </a:lnSpc>
              </a:pPr>
              <a:r>
                <a:rPr lang="en-US" sz="5300">
                  <a:solidFill>
                    <a:srgbClr val="272727"/>
                  </a:solidFill>
                  <a:latin typeface="HK Grotesk Bold"/>
                </a:rPr>
                <a:t>In sum</a:t>
              </a:r>
            </a:p>
          </p:txBody>
        </p:sp>
        <p:sp>
          <p:nvSpPr>
            <p:cNvPr id="4" name="AutoShape 4"/>
            <p:cNvSpPr/>
            <p:nvPr/>
          </p:nvSpPr>
          <p:spPr>
            <a:xfrm>
              <a:off x="0" y="2389580"/>
              <a:ext cx="1004993" cy="147027"/>
            </a:xfrm>
            <a:prstGeom prst="rect">
              <a:avLst/>
            </a:prstGeom>
            <a:solidFill>
              <a:srgbClr val="272727"/>
            </a:solidFill>
          </p:spPr>
        </p:sp>
      </p:grpSp>
      <p:grpSp>
        <p:nvGrpSpPr>
          <p:cNvPr id="5" name="Group 5"/>
          <p:cNvGrpSpPr/>
          <p:nvPr/>
        </p:nvGrpSpPr>
        <p:grpSpPr>
          <a:xfrm>
            <a:off x="8317653" y="652463"/>
            <a:ext cx="3188547" cy="1179045"/>
            <a:chOff x="0" y="-66675"/>
            <a:chExt cx="6377095" cy="2358092"/>
          </a:xfrm>
        </p:grpSpPr>
        <p:sp>
          <p:nvSpPr>
            <p:cNvPr id="6" name="TextBox 6"/>
            <p:cNvSpPr txBox="1"/>
            <p:nvPr/>
          </p:nvSpPr>
          <p:spPr>
            <a:xfrm>
              <a:off x="0" y="-66675"/>
              <a:ext cx="6377095" cy="719300"/>
            </a:xfrm>
            <a:prstGeom prst="rect">
              <a:avLst/>
            </a:prstGeom>
          </p:spPr>
          <p:txBody>
            <a:bodyPr lIns="0" tIns="0" rIns="0" bIns="0" rtlCol="0" anchor="t">
              <a:spAutoFit/>
            </a:bodyPr>
            <a:lstStyle/>
            <a:p>
              <a:pPr>
                <a:lnSpc>
                  <a:spcPts val="2987"/>
                </a:lnSpc>
              </a:pPr>
              <a:r>
                <a:rPr lang="en-US" sz="2100">
                  <a:solidFill>
                    <a:srgbClr val="272727"/>
                  </a:solidFill>
                  <a:latin typeface="HK Grotesk Bold"/>
                </a:rPr>
                <a:t>STEP 1</a:t>
              </a:r>
            </a:p>
          </p:txBody>
        </p:sp>
        <p:sp>
          <p:nvSpPr>
            <p:cNvPr id="7" name="TextBox 7"/>
            <p:cNvSpPr txBox="1"/>
            <p:nvPr/>
          </p:nvSpPr>
          <p:spPr>
            <a:xfrm>
              <a:off x="0" y="995676"/>
              <a:ext cx="6377095" cy="1295741"/>
            </a:xfrm>
            <a:prstGeom prst="rect">
              <a:avLst/>
            </a:prstGeom>
          </p:spPr>
          <p:txBody>
            <a:bodyPr lIns="0" tIns="0" rIns="0" bIns="0" rtlCol="0" anchor="t">
              <a:spAutoFit/>
            </a:bodyPr>
            <a:lstStyle/>
            <a:p>
              <a:pPr>
                <a:lnSpc>
                  <a:spcPts val="2613"/>
                </a:lnSpc>
              </a:pPr>
              <a:r>
                <a:rPr lang="en-US" sz="1900">
                  <a:solidFill>
                    <a:srgbClr val="272727"/>
                  </a:solidFill>
                  <a:latin typeface="HK Grotesk Light"/>
                </a:rPr>
                <a:t>Build relationships with ppl doing anti-racist work</a:t>
              </a:r>
            </a:p>
          </p:txBody>
        </p:sp>
      </p:grpSp>
      <p:grpSp>
        <p:nvGrpSpPr>
          <p:cNvPr id="8" name="Group 8"/>
          <p:cNvGrpSpPr/>
          <p:nvPr/>
        </p:nvGrpSpPr>
        <p:grpSpPr>
          <a:xfrm>
            <a:off x="8317653" y="2829473"/>
            <a:ext cx="3188547" cy="845620"/>
            <a:chOff x="0" y="-66675"/>
            <a:chExt cx="6377095" cy="1691240"/>
          </a:xfrm>
        </p:grpSpPr>
        <p:sp>
          <p:nvSpPr>
            <p:cNvPr id="9" name="TextBox 9"/>
            <p:cNvSpPr txBox="1"/>
            <p:nvPr/>
          </p:nvSpPr>
          <p:spPr>
            <a:xfrm>
              <a:off x="0" y="-66675"/>
              <a:ext cx="6377095" cy="719300"/>
            </a:xfrm>
            <a:prstGeom prst="rect">
              <a:avLst/>
            </a:prstGeom>
          </p:spPr>
          <p:txBody>
            <a:bodyPr lIns="0" tIns="0" rIns="0" bIns="0" rtlCol="0" anchor="t">
              <a:spAutoFit/>
            </a:bodyPr>
            <a:lstStyle/>
            <a:p>
              <a:pPr>
                <a:lnSpc>
                  <a:spcPts val="2987"/>
                </a:lnSpc>
              </a:pPr>
              <a:r>
                <a:rPr lang="en-US" sz="2100">
                  <a:solidFill>
                    <a:srgbClr val="272727"/>
                  </a:solidFill>
                  <a:latin typeface="HK Grotesk Bold"/>
                </a:rPr>
                <a:t>STEP 2</a:t>
              </a:r>
            </a:p>
          </p:txBody>
        </p:sp>
        <p:sp>
          <p:nvSpPr>
            <p:cNvPr id="10" name="TextBox 10"/>
            <p:cNvSpPr txBox="1"/>
            <p:nvPr/>
          </p:nvSpPr>
          <p:spPr>
            <a:xfrm>
              <a:off x="0" y="995675"/>
              <a:ext cx="6377095" cy="628890"/>
            </a:xfrm>
            <a:prstGeom prst="rect">
              <a:avLst/>
            </a:prstGeom>
          </p:spPr>
          <p:txBody>
            <a:bodyPr lIns="0" tIns="0" rIns="0" bIns="0" rtlCol="0" anchor="t">
              <a:spAutoFit/>
            </a:bodyPr>
            <a:lstStyle/>
            <a:p>
              <a:pPr>
                <a:lnSpc>
                  <a:spcPts val="2613"/>
                </a:lnSpc>
              </a:pPr>
              <a:r>
                <a:rPr lang="en-US" sz="1900">
                  <a:solidFill>
                    <a:srgbClr val="272727"/>
                  </a:solidFill>
                  <a:latin typeface="HK Grotesk Light"/>
                </a:rPr>
                <a:t>Bring something to the table</a:t>
              </a:r>
            </a:p>
          </p:txBody>
        </p:sp>
      </p:grpSp>
      <p:pic>
        <p:nvPicPr>
          <p:cNvPr id="11" name="Picture 11"/>
          <p:cNvPicPr>
            <a:picLocks noChangeAspect="1"/>
          </p:cNvPicPr>
          <p:nvPr/>
        </p:nvPicPr>
        <p:blipFill>
          <a:blip r:embed="rId2"/>
          <a:srcRect/>
          <a:stretch>
            <a:fillRect/>
          </a:stretch>
        </p:blipFill>
        <p:spPr>
          <a:xfrm rot="7393918">
            <a:off x="-6451225" y="4364564"/>
            <a:ext cx="10285328" cy="9693921"/>
          </a:xfrm>
          <a:prstGeom prst="rect">
            <a:avLst/>
          </a:prstGeom>
        </p:spPr>
      </p:pic>
      <p:pic>
        <p:nvPicPr>
          <p:cNvPr id="12" name="Picture 12"/>
          <p:cNvPicPr>
            <a:picLocks noChangeAspect="1"/>
          </p:cNvPicPr>
          <p:nvPr/>
        </p:nvPicPr>
        <p:blipFill>
          <a:blip r:embed="rId2"/>
          <a:srcRect/>
          <a:stretch>
            <a:fillRect/>
          </a:stretch>
        </p:blipFill>
        <p:spPr>
          <a:xfrm rot="4431284">
            <a:off x="10084958" y="-4561896"/>
            <a:ext cx="10285328" cy="9693921"/>
          </a:xfrm>
          <a:prstGeom prst="rect">
            <a:avLst/>
          </a:prstGeom>
        </p:spPr>
      </p:pic>
      <p:pic>
        <p:nvPicPr>
          <p:cNvPr id="13" name="Picture 13"/>
          <p:cNvPicPr>
            <a:picLocks noChangeAspect="1"/>
          </p:cNvPicPr>
          <p:nvPr/>
        </p:nvPicPr>
        <p:blipFill>
          <a:blip r:embed="rId3"/>
          <a:srcRect/>
          <a:stretch>
            <a:fillRect/>
          </a:stretch>
        </p:blipFill>
        <p:spPr>
          <a:xfrm>
            <a:off x="6583001" y="2838862"/>
            <a:ext cx="1180276" cy="1180276"/>
          </a:xfrm>
          <a:prstGeom prst="rect">
            <a:avLst/>
          </a:prstGeom>
        </p:spPr>
      </p:pic>
      <p:pic>
        <p:nvPicPr>
          <p:cNvPr id="14" name="Picture 14"/>
          <p:cNvPicPr>
            <a:picLocks noChangeAspect="1"/>
          </p:cNvPicPr>
          <p:nvPr/>
        </p:nvPicPr>
        <p:blipFill>
          <a:blip r:embed="rId4"/>
          <a:srcRect/>
          <a:stretch>
            <a:fillRect/>
          </a:stretch>
        </p:blipFill>
        <p:spPr>
          <a:xfrm>
            <a:off x="6455125" y="4917342"/>
            <a:ext cx="1446023" cy="1377337"/>
          </a:xfrm>
          <a:prstGeom prst="rect">
            <a:avLst/>
          </a:prstGeom>
        </p:spPr>
      </p:pic>
      <p:pic>
        <p:nvPicPr>
          <p:cNvPr id="15" name="Picture 15"/>
          <p:cNvPicPr>
            <a:picLocks noChangeAspect="1"/>
          </p:cNvPicPr>
          <p:nvPr/>
        </p:nvPicPr>
        <p:blipFill>
          <a:blip r:embed="rId5"/>
          <a:srcRect/>
          <a:stretch>
            <a:fillRect/>
          </a:stretch>
        </p:blipFill>
        <p:spPr>
          <a:xfrm>
            <a:off x="6583002" y="685800"/>
            <a:ext cx="1190270" cy="1474019"/>
          </a:xfrm>
          <a:prstGeom prst="rect">
            <a:avLst/>
          </a:prstGeom>
        </p:spPr>
      </p:pic>
      <p:grpSp>
        <p:nvGrpSpPr>
          <p:cNvPr id="16" name="Group 16"/>
          <p:cNvGrpSpPr/>
          <p:nvPr/>
        </p:nvGrpSpPr>
        <p:grpSpPr>
          <a:xfrm>
            <a:off x="8317653" y="5006484"/>
            <a:ext cx="3188547" cy="845620"/>
            <a:chOff x="0" y="-66675"/>
            <a:chExt cx="6377095" cy="1691240"/>
          </a:xfrm>
        </p:grpSpPr>
        <p:sp>
          <p:nvSpPr>
            <p:cNvPr id="17" name="TextBox 17"/>
            <p:cNvSpPr txBox="1"/>
            <p:nvPr/>
          </p:nvSpPr>
          <p:spPr>
            <a:xfrm>
              <a:off x="0" y="-66675"/>
              <a:ext cx="6377095" cy="719300"/>
            </a:xfrm>
            <a:prstGeom prst="rect">
              <a:avLst/>
            </a:prstGeom>
          </p:spPr>
          <p:txBody>
            <a:bodyPr lIns="0" tIns="0" rIns="0" bIns="0" rtlCol="0" anchor="t">
              <a:spAutoFit/>
            </a:bodyPr>
            <a:lstStyle/>
            <a:p>
              <a:pPr>
                <a:lnSpc>
                  <a:spcPts val="2987"/>
                </a:lnSpc>
              </a:pPr>
              <a:r>
                <a:rPr lang="en-US" sz="2100">
                  <a:solidFill>
                    <a:srgbClr val="272727"/>
                  </a:solidFill>
                  <a:latin typeface="HK Grotesk Bold"/>
                </a:rPr>
                <a:t>STEP 3</a:t>
              </a:r>
            </a:p>
          </p:txBody>
        </p:sp>
        <p:sp>
          <p:nvSpPr>
            <p:cNvPr id="18" name="TextBox 18"/>
            <p:cNvSpPr txBox="1"/>
            <p:nvPr/>
          </p:nvSpPr>
          <p:spPr>
            <a:xfrm>
              <a:off x="0" y="995675"/>
              <a:ext cx="6377095" cy="628890"/>
            </a:xfrm>
            <a:prstGeom prst="rect">
              <a:avLst/>
            </a:prstGeom>
          </p:spPr>
          <p:txBody>
            <a:bodyPr lIns="0" tIns="0" rIns="0" bIns="0" rtlCol="0" anchor="t">
              <a:spAutoFit/>
            </a:bodyPr>
            <a:lstStyle/>
            <a:p>
              <a:pPr>
                <a:lnSpc>
                  <a:spcPts val="2613"/>
                </a:lnSpc>
              </a:pPr>
              <a:r>
                <a:rPr lang="en-US" sz="1900">
                  <a:solidFill>
                    <a:srgbClr val="272727"/>
                  </a:solidFill>
                  <a:latin typeface="HK Grotesk Light"/>
                </a:rPr>
                <a:t>Collaborate toward shared goals</a:t>
              </a:r>
            </a:p>
          </p:txBody>
        </p:sp>
      </p:grpSp>
      <p:sp>
        <p:nvSpPr>
          <p:cNvPr id="19" name="TextBox 19"/>
          <p:cNvSpPr txBox="1"/>
          <p:nvPr/>
        </p:nvSpPr>
        <p:spPr>
          <a:xfrm>
            <a:off x="685801" y="5922170"/>
            <a:ext cx="4000763" cy="256096"/>
          </a:xfrm>
          <a:prstGeom prst="rect">
            <a:avLst/>
          </a:prstGeom>
        </p:spPr>
        <p:txBody>
          <a:bodyPr lIns="0" tIns="0" rIns="0" bIns="0" rtlCol="0" anchor="t">
            <a:spAutoFit/>
          </a:bodyPr>
          <a:lstStyle/>
          <a:p>
            <a:pPr>
              <a:lnSpc>
                <a:spcPts val="2080"/>
              </a:lnSpc>
            </a:pPr>
            <a:r>
              <a:rPr lang="en-US" sz="1600" spc="70">
                <a:solidFill>
                  <a:srgbClr val="272727"/>
                </a:solidFill>
                <a:latin typeface="HK Grotesk Bold"/>
              </a:rPr>
              <a:t>ARPS | JULY 2020</a:t>
            </a:r>
          </a:p>
        </p:txBody>
      </p:sp>
    </p:spTree>
    <p:extLst>
      <p:ext uri="{BB962C8B-B14F-4D97-AF65-F5344CB8AC3E}">
        <p14:creationId xmlns:p14="http://schemas.microsoft.com/office/powerpoint/2010/main" val="335651503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blipFill>
          <a:blip r:embed="rId2"/>
          <a:srcRect t="14064" r="31763" b="17546"/>
          <a:stretch>
            <a:fillRect/>
          </a:stretch>
        </a:blip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rot="6867350">
            <a:off x="-1210126" y="1452101"/>
            <a:ext cx="3191794" cy="3953799"/>
          </a:xfrm>
          <a:prstGeom prst="rect">
            <a:avLst/>
          </a:prstGeom>
        </p:spPr>
      </p:pic>
      <p:pic>
        <p:nvPicPr>
          <p:cNvPr id="3" name="Picture 3"/>
          <p:cNvPicPr>
            <a:picLocks noChangeAspect="1"/>
          </p:cNvPicPr>
          <p:nvPr/>
        </p:nvPicPr>
        <p:blipFill>
          <a:blip r:embed="rId3"/>
          <a:srcRect/>
          <a:stretch>
            <a:fillRect/>
          </a:stretch>
        </p:blipFill>
        <p:spPr>
          <a:xfrm rot="13609549">
            <a:off x="10596104" y="-1098546"/>
            <a:ext cx="3191794" cy="3953799"/>
          </a:xfrm>
          <a:prstGeom prst="rect">
            <a:avLst/>
          </a:prstGeom>
        </p:spPr>
      </p:pic>
      <p:sp>
        <p:nvSpPr>
          <p:cNvPr id="4" name="TextBox 4"/>
          <p:cNvSpPr txBox="1"/>
          <p:nvPr/>
        </p:nvSpPr>
        <p:spPr>
          <a:xfrm>
            <a:off x="685801" y="5922170"/>
            <a:ext cx="3853155" cy="256096"/>
          </a:xfrm>
          <a:prstGeom prst="rect">
            <a:avLst/>
          </a:prstGeom>
        </p:spPr>
        <p:txBody>
          <a:bodyPr lIns="0" tIns="0" rIns="0" bIns="0" rtlCol="0" anchor="t">
            <a:spAutoFit/>
          </a:bodyPr>
          <a:lstStyle/>
          <a:p>
            <a:pPr>
              <a:lnSpc>
                <a:spcPts val="2080"/>
              </a:lnSpc>
            </a:pPr>
            <a:r>
              <a:rPr lang="en-US" sz="1600" spc="70">
                <a:solidFill>
                  <a:srgbClr val="FFFFFF"/>
                </a:solidFill>
                <a:latin typeface="HK Grotesk Bold"/>
              </a:rPr>
              <a:t>RUTH GOMBERG-MUÑOZ</a:t>
            </a:r>
          </a:p>
        </p:txBody>
      </p:sp>
      <p:sp>
        <p:nvSpPr>
          <p:cNvPr id="5" name="TextBox 5"/>
          <p:cNvSpPr txBox="1"/>
          <p:nvPr/>
        </p:nvSpPr>
        <p:spPr>
          <a:xfrm>
            <a:off x="10205174" y="692150"/>
            <a:ext cx="1301026" cy="230832"/>
          </a:xfrm>
          <a:prstGeom prst="rect">
            <a:avLst/>
          </a:prstGeom>
        </p:spPr>
        <p:txBody>
          <a:bodyPr lIns="0" tIns="0" rIns="0" bIns="0" rtlCol="0" anchor="t">
            <a:spAutoFit/>
          </a:bodyPr>
          <a:lstStyle/>
          <a:p>
            <a:pPr algn="r">
              <a:lnSpc>
                <a:spcPts val="1824"/>
              </a:lnSpc>
            </a:pPr>
            <a:r>
              <a:rPr lang="en-US" sz="1600" spc="70">
                <a:solidFill>
                  <a:srgbClr val="FFFFFF"/>
                </a:solidFill>
                <a:latin typeface="HK Grotesk Bold"/>
              </a:rPr>
              <a:t>01</a:t>
            </a:r>
          </a:p>
        </p:txBody>
      </p:sp>
      <p:sp>
        <p:nvSpPr>
          <p:cNvPr id="6" name="TextBox 6"/>
          <p:cNvSpPr txBox="1"/>
          <p:nvPr/>
        </p:nvSpPr>
        <p:spPr>
          <a:xfrm>
            <a:off x="5922449" y="2051986"/>
            <a:ext cx="4166413" cy="3113416"/>
          </a:xfrm>
          <a:prstGeom prst="rect">
            <a:avLst/>
          </a:prstGeom>
        </p:spPr>
        <p:txBody>
          <a:bodyPr lIns="0" tIns="0" rIns="0" bIns="0" rtlCol="0" anchor="t">
            <a:spAutoFit/>
          </a:bodyPr>
          <a:lstStyle/>
          <a:p>
            <a:pPr marL="431822" lvl="1" indent="-215911" algn="r">
              <a:lnSpc>
                <a:spcPts val="5000"/>
              </a:lnSpc>
              <a:buFont typeface="Arial"/>
              <a:buChar char="•"/>
            </a:pPr>
            <a:r>
              <a:rPr lang="en-US" sz="2000">
                <a:solidFill>
                  <a:srgbClr val="FFFFFF"/>
                </a:solidFill>
                <a:latin typeface="HK Grotesk Light"/>
              </a:rPr>
              <a:t>Outreach (again)</a:t>
            </a:r>
          </a:p>
          <a:p>
            <a:pPr marL="431822" lvl="1" indent="-215911" algn="r">
              <a:lnSpc>
                <a:spcPts val="5000"/>
              </a:lnSpc>
              <a:buFont typeface="Arial"/>
              <a:buChar char="•"/>
            </a:pPr>
            <a:r>
              <a:rPr lang="en-US" sz="2000">
                <a:solidFill>
                  <a:srgbClr val="FFFFFF"/>
                </a:solidFill>
                <a:latin typeface="HK Grotesk Light"/>
              </a:rPr>
              <a:t>Start early</a:t>
            </a:r>
          </a:p>
          <a:p>
            <a:pPr marL="431822" lvl="1" indent="-215911" algn="r">
              <a:lnSpc>
                <a:spcPts val="5000"/>
              </a:lnSpc>
              <a:buFont typeface="Arial"/>
              <a:buChar char="•"/>
            </a:pPr>
            <a:r>
              <a:rPr lang="en-US" sz="2000">
                <a:solidFill>
                  <a:srgbClr val="FFFFFF"/>
                </a:solidFill>
                <a:latin typeface="HK Grotesk Light"/>
              </a:rPr>
              <a:t>Think outside of semester timeframes</a:t>
            </a:r>
          </a:p>
          <a:p>
            <a:pPr marL="431822" lvl="1" indent="-215911" algn="r">
              <a:lnSpc>
                <a:spcPts val="5000"/>
              </a:lnSpc>
              <a:buFont typeface="Arial"/>
              <a:buChar char="•"/>
            </a:pPr>
            <a:r>
              <a:rPr lang="en-US" sz="2000">
                <a:solidFill>
                  <a:srgbClr val="FFFFFF"/>
                </a:solidFill>
                <a:latin typeface="HK Grotesk Light"/>
              </a:rPr>
              <a:t>Be a good collaborator</a:t>
            </a:r>
          </a:p>
        </p:txBody>
      </p:sp>
      <p:grpSp>
        <p:nvGrpSpPr>
          <p:cNvPr id="7" name="Group 7"/>
          <p:cNvGrpSpPr/>
          <p:nvPr/>
        </p:nvGrpSpPr>
        <p:grpSpPr>
          <a:xfrm>
            <a:off x="770919" y="709613"/>
            <a:ext cx="6751361" cy="2057933"/>
            <a:chOff x="0" y="47625"/>
            <a:chExt cx="13502723" cy="4115866"/>
          </a:xfrm>
        </p:grpSpPr>
        <p:sp>
          <p:nvSpPr>
            <p:cNvPr id="8" name="TextBox 8"/>
            <p:cNvSpPr txBox="1"/>
            <p:nvPr/>
          </p:nvSpPr>
          <p:spPr>
            <a:xfrm>
              <a:off x="0" y="47625"/>
              <a:ext cx="13502723" cy="3436838"/>
            </a:xfrm>
            <a:prstGeom prst="rect">
              <a:avLst/>
            </a:prstGeom>
          </p:spPr>
          <p:txBody>
            <a:bodyPr lIns="0" tIns="0" rIns="0" bIns="0" rtlCol="0" anchor="t">
              <a:spAutoFit/>
            </a:bodyPr>
            <a:lstStyle/>
            <a:p>
              <a:pPr>
                <a:lnSpc>
                  <a:spcPts val="6688"/>
                </a:lnSpc>
              </a:pPr>
              <a:r>
                <a:rPr lang="en-US" sz="5900">
                  <a:solidFill>
                    <a:srgbClr val="FFFFFF"/>
                  </a:solidFill>
                  <a:latin typeface="HK Grotesk Bold"/>
                </a:rPr>
                <a:t>Creating opportunities</a:t>
              </a:r>
            </a:p>
          </p:txBody>
        </p:sp>
        <p:sp>
          <p:nvSpPr>
            <p:cNvPr id="9" name="AutoShape 9"/>
            <p:cNvSpPr/>
            <p:nvPr/>
          </p:nvSpPr>
          <p:spPr>
            <a:xfrm>
              <a:off x="0" y="4016464"/>
              <a:ext cx="1004993" cy="147027"/>
            </a:xfrm>
            <a:prstGeom prst="rect">
              <a:avLst/>
            </a:prstGeom>
            <a:solidFill>
              <a:srgbClr val="FFFFFF"/>
            </a:solidFill>
          </p:spPr>
        </p:sp>
      </p:grpSp>
      <p:pic>
        <p:nvPicPr>
          <p:cNvPr id="10" name="Picture 10"/>
          <p:cNvPicPr>
            <a:picLocks noChangeAspect="1"/>
          </p:cNvPicPr>
          <p:nvPr/>
        </p:nvPicPr>
        <p:blipFill>
          <a:blip r:embed="rId4"/>
          <a:srcRect/>
          <a:stretch>
            <a:fillRect/>
          </a:stretch>
        </p:blipFill>
        <p:spPr>
          <a:xfrm>
            <a:off x="1206372" y="2942738"/>
            <a:ext cx="1639621" cy="1524848"/>
          </a:xfrm>
          <a:prstGeom prst="rect">
            <a:avLst/>
          </a:prstGeom>
        </p:spPr>
      </p:pic>
      <p:pic>
        <p:nvPicPr>
          <p:cNvPr id="11" name="Picture 11"/>
          <p:cNvPicPr>
            <a:picLocks noChangeAspect="1"/>
          </p:cNvPicPr>
          <p:nvPr/>
        </p:nvPicPr>
        <p:blipFill>
          <a:blip r:embed="rId4"/>
          <a:srcRect/>
          <a:stretch>
            <a:fillRect/>
          </a:stretch>
        </p:blipFill>
        <p:spPr>
          <a:xfrm>
            <a:off x="11506200" y="1571138"/>
            <a:ext cx="1639621" cy="1524848"/>
          </a:xfrm>
          <a:prstGeom prst="rect">
            <a:avLst/>
          </a:prstGeom>
        </p:spPr>
      </p:pic>
      <p:sp>
        <p:nvSpPr>
          <p:cNvPr id="12" name="TextBox 12"/>
          <p:cNvSpPr txBox="1"/>
          <p:nvPr/>
        </p:nvSpPr>
        <p:spPr>
          <a:xfrm>
            <a:off x="1579320" y="2633005"/>
            <a:ext cx="3853155" cy="256096"/>
          </a:xfrm>
          <a:prstGeom prst="rect">
            <a:avLst/>
          </a:prstGeom>
        </p:spPr>
        <p:txBody>
          <a:bodyPr lIns="0" tIns="0" rIns="0" bIns="0" rtlCol="0" anchor="t">
            <a:spAutoFit/>
          </a:bodyPr>
          <a:lstStyle/>
          <a:p>
            <a:pPr>
              <a:lnSpc>
                <a:spcPts val="2080"/>
              </a:lnSpc>
            </a:pPr>
            <a:r>
              <a:rPr lang="en-US" sz="1600" spc="70">
                <a:solidFill>
                  <a:srgbClr val="FFFFFF"/>
                </a:solidFill>
                <a:latin typeface="HK Grotesk Bold"/>
              </a:rPr>
              <a:t>FOR ENGAGED LEARNING</a:t>
            </a:r>
          </a:p>
        </p:txBody>
      </p:sp>
    </p:spTree>
    <p:extLst>
      <p:ext uri="{BB962C8B-B14F-4D97-AF65-F5344CB8AC3E}">
        <p14:creationId xmlns:p14="http://schemas.microsoft.com/office/powerpoint/2010/main" val="7916556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427D15F9-FBA9-45B6-A1EE-7E26109074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a:extLst>
              <a:ext uri="{FF2B5EF4-FFF2-40B4-BE49-F238E27FC236}">
                <a16:creationId xmlns:a16="http://schemas.microsoft.com/office/drawing/2014/main" id="{549D845D-9A57-49AC-9523-BB0D6DA6FEC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09710" y="635715"/>
            <a:ext cx="11142208" cy="2482136"/>
            <a:chOff x="409710" y="635715"/>
            <a:chExt cx="11142208" cy="2482136"/>
          </a:xfrm>
        </p:grpSpPr>
        <p:sp>
          <p:nvSpPr>
            <p:cNvPr id="22" name="Freeform 44">
              <a:extLst>
                <a:ext uri="{FF2B5EF4-FFF2-40B4-BE49-F238E27FC236}">
                  <a16:creationId xmlns:a16="http://schemas.microsoft.com/office/drawing/2014/main" id="{3348EFE1-9D21-4DC0-8EC9-C8876706132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3" name="Freeform 45">
              <a:extLst>
                <a:ext uri="{FF2B5EF4-FFF2-40B4-BE49-F238E27FC236}">
                  <a16:creationId xmlns:a16="http://schemas.microsoft.com/office/drawing/2014/main" id="{D9CD0CF4-76F6-470E-A8EF-DD74FC196CA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4" name="Freeform 46">
              <a:extLst>
                <a:ext uri="{FF2B5EF4-FFF2-40B4-BE49-F238E27FC236}">
                  <a16:creationId xmlns:a16="http://schemas.microsoft.com/office/drawing/2014/main" id="{71645EB6-7E0C-491E-9A5B-C25E80A64AF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5" name="Freeform 47">
              <a:extLst>
                <a:ext uri="{FF2B5EF4-FFF2-40B4-BE49-F238E27FC236}">
                  <a16:creationId xmlns:a16="http://schemas.microsoft.com/office/drawing/2014/main" id="{D20E5CAC-62A4-48E1-9F9F-1F817668311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6" name="Rectangle 25">
              <a:extLst>
                <a:ext uri="{FF2B5EF4-FFF2-40B4-BE49-F238E27FC236}">
                  <a16:creationId xmlns:a16="http://schemas.microsoft.com/office/drawing/2014/main" id="{053A11D2-F06B-447E-96A7-27A21A8FA645}"/>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2" name="Title 1">
            <a:extLst>
              <a:ext uri="{FF2B5EF4-FFF2-40B4-BE49-F238E27FC236}">
                <a16:creationId xmlns:a16="http://schemas.microsoft.com/office/drawing/2014/main" id="{1094ECDD-3232-470B-8D5D-6DF4507270A2}"/>
              </a:ext>
            </a:extLst>
          </p:cNvPr>
          <p:cNvSpPr>
            <a:spLocks noGrp="1"/>
          </p:cNvSpPr>
          <p:nvPr>
            <p:ph type="title"/>
          </p:nvPr>
        </p:nvSpPr>
        <p:spPr>
          <a:xfrm>
            <a:off x="1047280" y="759805"/>
            <a:ext cx="10306520" cy="1325563"/>
          </a:xfrm>
        </p:spPr>
        <p:txBody>
          <a:bodyPr vert="horz" lIns="91440" tIns="45720" rIns="91440" bIns="45720" rtlCol="0" anchor="ctr">
            <a:normAutofit/>
          </a:bodyPr>
          <a:lstStyle/>
          <a:p>
            <a:r>
              <a:rPr lang="en-US" sz="4000" b="1">
                <a:solidFill>
                  <a:srgbClr val="FFFFFF"/>
                </a:solidFill>
                <a:cs typeface="Calibri Light"/>
              </a:rPr>
              <a:t>Building Relationships with Community</a:t>
            </a:r>
            <a:endParaRPr lang="en-US" sz="4000">
              <a:solidFill>
                <a:srgbClr val="FFFFFF"/>
              </a:solidFill>
              <a:cs typeface="Calibri Light"/>
            </a:endParaRPr>
          </a:p>
        </p:txBody>
      </p:sp>
      <p:sp>
        <p:nvSpPr>
          <p:cNvPr id="5" name="Title 1">
            <a:extLst>
              <a:ext uri="{FF2B5EF4-FFF2-40B4-BE49-F238E27FC236}">
                <a16:creationId xmlns:a16="http://schemas.microsoft.com/office/drawing/2014/main" id="{8DBC7A6C-1F50-4C30-A775-1E87E720AEDA}"/>
              </a:ext>
            </a:extLst>
          </p:cNvPr>
          <p:cNvSpPr txBox="1">
            <a:spLocks/>
          </p:cNvSpPr>
          <p:nvPr/>
        </p:nvSpPr>
        <p:spPr>
          <a:xfrm>
            <a:off x="1050420" y="3351700"/>
            <a:ext cx="10074844" cy="3563159"/>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742950" lvl="1" indent="-228600">
              <a:lnSpc>
                <a:spcPct val="90000"/>
              </a:lnSpc>
              <a:spcAft>
                <a:spcPts val="600"/>
              </a:spcAft>
              <a:buFont typeface="Arial" panose="020B0604020202020204" pitchFamily="34" charset="0"/>
              <a:buChar char="•"/>
            </a:pPr>
            <a:r>
              <a:rPr lang="en-US" sz="2400">
                <a:cs typeface="Calibri"/>
              </a:rPr>
              <a:t>Don't be afraid to start small – guest lecturing, text recommendations, </a:t>
            </a:r>
            <a:r>
              <a:rPr lang="en-US" sz="2400" err="1">
                <a:cs typeface="Calibri"/>
              </a:rPr>
              <a:t>etc</a:t>
            </a:r>
          </a:p>
          <a:p>
            <a:pPr marL="742950" lvl="1" indent="-228600">
              <a:lnSpc>
                <a:spcPct val="90000"/>
              </a:lnSpc>
              <a:spcAft>
                <a:spcPts val="600"/>
              </a:spcAft>
              <a:buFont typeface="Arial" panose="020B0604020202020204" pitchFamily="34" charset="0"/>
              <a:buChar char="•"/>
            </a:pPr>
            <a:r>
              <a:rPr lang="en-US" sz="2400"/>
              <a:t>View and talkt about Community Partners as co-educators and honor their expertise</a:t>
            </a:r>
            <a:endParaRPr lang="en-US" sz="2400">
              <a:cs typeface="Calibri"/>
            </a:endParaRPr>
          </a:p>
          <a:p>
            <a:pPr marL="742950" lvl="1" indent="-228600">
              <a:lnSpc>
                <a:spcPct val="90000"/>
              </a:lnSpc>
              <a:spcAft>
                <a:spcPts val="600"/>
              </a:spcAft>
              <a:buFont typeface="Arial" panose="020B0604020202020204" pitchFamily="34" charset="0"/>
              <a:buChar char="•"/>
            </a:pPr>
            <a:r>
              <a:rPr lang="en-US" sz="2400"/>
              <a:t>Be open to feedback and the potential of long-term projects</a:t>
            </a:r>
            <a:endParaRPr lang="en-US" sz="2400">
              <a:cs typeface="Calibri"/>
            </a:endParaRPr>
          </a:p>
          <a:p>
            <a:pPr marL="742950" lvl="1" indent="-228600">
              <a:lnSpc>
                <a:spcPct val="90000"/>
              </a:lnSpc>
              <a:spcAft>
                <a:spcPts val="600"/>
              </a:spcAft>
              <a:buFont typeface="Arial" panose="020B0604020202020204" pitchFamily="34" charset="0"/>
              <a:buChar char="•"/>
            </a:pPr>
            <a:r>
              <a:rPr lang="en-US" sz="2400">
                <a:cs typeface="Calibri"/>
              </a:rPr>
              <a:t>Don't promise what you can't give and follow through with commitments</a:t>
            </a:r>
          </a:p>
          <a:p>
            <a:pPr marL="742950" lvl="1" indent="-228600">
              <a:lnSpc>
                <a:spcPct val="90000"/>
              </a:lnSpc>
              <a:spcAft>
                <a:spcPts val="600"/>
              </a:spcAft>
              <a:buFont typeface="Arial" panose="020B0604020202020204" pitchFamily="34" charset="0"/>
              <a:buChar char="•"/>
            </a:pPr>
            <a:r>
              <a:rPr lang="en-US" sz="2400"/>
              <a:t>Use your personal and professional connections to make connections AND where possible, integrate them more deeply into LUC</a:t>
            </a:r>
          </a:p>
          <a:p>
            <a:pPr marL="742950" lvl="1" indent="-228600">
              <a:lnSpc>
                <a:spcPct val="90000"/>
              </a:lnSpc>
              <a:spcAft>
                <a:spcPts val="600"/>
              </a:spcAft>
              <a:buFont typeface="Arial" panose="020B0604020202020204" pitchFamily="34" charset="0"/>
              <a:buChar char="•"/>
            </a:pPr>
            <a:r>
              <a:rPr lang="en-US" sz="2400">
                <a:cs typeface="Calibri"/>
              </a:rPr>
              <a:t>www.luc.edu/cel</a:t>
            </a:r>
          </a:p>
          <a:p>
            <a:pPr indent="-228600">
              <a:lnSpc>
                <a:spcPct val="90000"/>
              </a:lnSpc>
              <a:spcAft>
                <a:spcPts val="600"/>
              </a:spcAft>
              <a:buFont typeface="Arial" panose="020B0604020202020204" pitchFamily="34" charset="0"/>
              <a:buChar char="•"/>
            </a:pPr>
            <a:endParaRPr lang="en-US" sz="2000">
              <a:latin typeface="+mn-lt"/>
              <a:ea typeface="+mn-ea"/>
              <a:cs typeface="+mn-cs"/>
            </a:endParaRPr>
          </a:p>
        </p:txBody>
      </p:sp>
      <p:sp>
        <p:nvSpPr>
          <p:cNvPr id="20" name="Title 1">
            <a:extLst>
              <a:ext uri="{FF2B5EF4-FFF2-40B4-BE49-F238E27FC236}">
                <a16:creationId xmlns:a16="http://schemas.microsoft.com/office/drawing/2014/main" id="{CB33E99E-285D-4A29-A57C-B86258599F63}"/>
              </a:ext>
            </a:extLst>
          </p:cNvPr>
          <p:cNvSpPr txBox="1">
            <a:spLocks/>
          </p:cNvSpPr>
          <p:nvPr/>
        </p:nvSpPr>
        <p:spPr>
          <a:xfrm>
            <a:off x="992249" y="2324609"/>
            <a:ext cx="10095720" cy="562784"/>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514350" lvl="1">
              <a:lnSpc>
                <a:spcPct val="90000"/>
              </a:lnSpc>
              <a:spcAft>
                <a:spcPts val="600"/>
              </a:spcAft>
            </a:pPr>
            <a:r>
              <a:rPr lang="en-US" sz="3800" b="1"/>
              <a:t>Tips from the Center for Experiential Learning</a:t>
            </a:r>
            <a:endParaRPr lang="en-US" sz="3800">
              <a:cs typeface="Calibri"/>
            </a:endParaRPr>
          </a:p>
          <a:p>
            <a:pPr indent="-228600">
              <a:spcAft>
                <a:spcPts val="600"/>
              </a:spcAft>
              <a:buFont typeface="Arial" panose="020B0604020202020204" pitchFamily="34" charset="0"/>
              <a:buChar char="•"/>
            </a:pPr>
            <a:endParaRPr lang="en-US" sz="2000">
              <a:latin typeface="+mn-lt"/>
              <a:ea typeface="+mn-ea"/>
              <a:cs typeface="+mn-cs"/>
            </a:endParaRPr>
          </a:p>
        </p:txBody>
      </p:sp>
    </p:spTree>
    <p:extLst>
      <p:ext uri="{BB962C8B-B14F-4D97-AF65-F5344CB8AC3E}">
        <p14:creationId xmlns:p14="http://schemas.microsoft.com/office/powerpoint/2010/main" val="152954825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427D15F9-FBA9-45B6-A1EE-7E26109074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a:extLst>
              <a:ext uri="{FF2B5EF4-FFF2-40B4-BE49-F238E27FC236}">
                <a16:creationId xmlns:a16="http://schemas.microsoft.com/office/drawing/2014/main" id="{549D845D-9A57-49AC-9523-BB0D6DA6FEC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09710" y="635715"/>
            <a:ext cx="11142208" cy="2482136"/>
            <a:chOff x="409710" y="635715"/>
            <a:chExt cx="11142208" cy="2482136"/>
          </a:xfrm>
        </p:grpSpPr>
        <p:sp>
          <p:nvSpPr>
            <p:cNvPr id="22" name="Freeform 44">
              <a:extLst>
                <a:ext uri="{FF2B5EF4-FFF2-40B4-BE49-F238E27FC236}">
                  <a16:creationId xmlns:a16="http://schemas.microsoft.com/office/drawing/2014/main" id="{3348EFE1-9D21-4DC0-8EC9-C8876706132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3" name="Freeform 45">
              <a:extLst>
                <a:ext uri="{FF2B5EF4-FFF2-40B4-BE49-F238E27FC236}">
                  <a16:creationId xmlns:a16="http://schemas.microsoft.com/office/drawing/2014/main" id="{D9CD0CF4-76F6-470E-A8EF-DD74FC196CA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4" name="Freeform 46">
              <a:extLst>
                <a:ext uri="{FF2B5EF4-FFF2-40B4-BE49-F238E27FC236}">
                  <a16:creationId xmlns:a16="http://schemas.microsoft.com/office/drawing/2014/main" id="{71645EB6-7E0C-491E-9A5B-C25E80A64AF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5" name="Freeform 47">
              <a:extLst>
                <a:ext uri="{FF2B5EF4-FFF2-40B4-BE49-F238E27FC236}">
                  <a16:creationId xmlns:a16="http://schemas.microsoft.com/office/drawing/2014/main" id="{D20E5CAC-62A4-48E1-9F9F-1F817668311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6" name="Rectangle 25">
              <a:extLst>
                <a:ext uri="{FF2B5EF4-FFF2-40B4-BE49-F238E27FC236}">
                  <a16:creationId xmlns:a16="http://schemas.microsoft.com/office/drawing/2014/main" id="{053A11D2-F06B-447E-96A7-27A21A8FA645}"/>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2" name="Title 1">
            <a:extLst>
              <a:ext uri="{FF2B5EF4-FFF2-40B4-BE49-F238E27FC236}">
                <a16:creationId xmlns:a16="http://schemas.microsoft.com/office/drawing/2014/main" id="{1094ECDD-3232-470B-8D5D-6DF4507270A2}"/>
              </a:ext>
            </a:extLst>
          </p:cNvPr>
          <p:cNvSpPr>
            <a:spLocks noGrp="1"/>
          </p:cNvSpPr>
          <p:nvPr>
            <p:ph type="title"/>
          </p:nvPr>
        </p:nvSpPr>
        <p:spPr>
          <a:xfrm>
            <a:off x="1047280" y="759805"/>
            <a:ext cx="10306520" cy="1325563"/>
          </a:xfrm>
        </p:spPr>
        <p:txBody>
          <a:bodyPr vert="horz" lIns="91440" tIns="45720" rIns="91440" bIns="45720" rtlCol="0" anchor="ctr">
            <a:normAutofit/>
          </a:bodyPr>
          <a:lstStyle/>
          <a:p>
            <a:r>
              <a:rPr lang="en-US" sz="4000" kern="1200">
                <a:solidFill>
                  <a:srgbClr val="FFFFFF"/>
                </a:solidFill>
                <a:latin typeface="+mj-lt"/>
                <a:ea typeface="+mj-ea"/>
                <a:cs typeface="+mj-cs"/>
              </a:rPr>
              <a:t>Breakout Sessions </a:t>
            </a:r>
          </a:p>
        </p:txBody>
      </p:sp>
      <p:pic>
        <p:nvPicPr>
          <p:cNvPr id="7" name="Graphic 6" descr="Meeting">
            <a:extLst>
              <a:ext uri="{FF2B5EF4-FFF2-40B4-BE49-F238E27FC236}">
                <a16:creationId xmlns:a16="http://schemas.microsoft.com/office/drawing/2014/main" id="{92396AF4-8ED9-45EB-9516-FD0E47D9EEA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424902" y="2669172"/>
            <a:ext cx="3209779" cy="3209779"/>
          </a:xfrm>
          <a:prstGeom prst="rect">
            <a:avLst/>
          </a:prstGeom>
        </p:spPr>
      </p:pic>
      <p:sp>
        <p:nvSpPr>
          <p:cNvPr id="5" name="Title 1">
            <a:extLst>
              <a:ext uri="{FF2B5EF4-FFF2-40B4-BE49-F238E27FC236}">
                <a16:creationId xmlns:a16="http://schemas.microsoft.com/office/drawing/2014/main" id="{8DBC7A6C-1F50-4C30-A775-1E87E720AEDA}"/>
              </a:ext>
            </a:extLst>
          </p:cNvPr>
          <p:cNvSpPr txBox="1">
            <a:spLocks/>
          </p:cNvSpPr>
          <p:nvPr/>
        </p:nvSpPr>
        <p:spPr>
          <a:xfrm>
            <a:off x="5152694" y="3351700"/>
            <a:ext cx="5471529" cy="356315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742950" lvl="1" indent="-228600">
              <a:lnSpc>
                <a:spcPct val="90000"/>
              </a:lnSpc>
              <a:spcAft>
                <a:spcPts val="600"/>
              </a:spcAft>
              <a:buFont typeface="Arial" panose="020B0604020202020204" pitchFamily="34" charset="0"/>
              <a:buChar char="•"/>
            </a:pPr>
            <a:r>
              <a:rPr lang="en-US" sz="2000"/>
              <a:t>What are examples of concrete actions you can take in your course to be a better advocate and actor for anti-racism?</a:t>
            </a:r>
            <a:br>
              <a:rPr lang="en-US" sz="2000" dirty="0"/>
            </a:br>
            <a:endParaRPr lang="en-US" sz="2000"/>
          </a:p>
          <a:p>
            <a:pPr marL="742950" lvl="1" indent="-228600">
              <a:lnSpc>
                <a:spcPct val="90000"/>
              </a:lnSpc>
              <a:spcAft>
                <a:spcPts val="600"/>
              </a:spcAft>
              <a:buFont typeface="Arial" panose="020B0604020202020204" pitchFamily="34" charset="0"/>
              <a:buChar char="•"/>
            </a:pPr>
            <a:r>
              <a:rPr lang="en-US" sz="2000"/>
              <a:t>Consider your positionality –what do you have that you can bring to the table?</a:t>
            </a:r>
            <a:br>
              <a:rPr lang="en-US" sz="2000" dirty="0"/>
            </a:br>
            <a:endParaRPr lang="en-US" sz="2000"/>
          </a:p>
          <a:p>
            <a:pPr marL="742950" lvl="1" indent="-228600">
              <a:lnSpc>
                <a:spcPct val="90000"/>
              </a:lnSpc>
              <a:spcAft>
                <a:spcPts val="600"/>
              </a:spcAft>
              <a:buFont typeface="Arial" panose="020B0604020202020204" pitchFamily="34" charset="0"/>
              <a:buChar char="•"/>
            </a:pPr>
            <a:r>
              <a:rPr lang="en-US" sz="2000"/>
              <a:t>How can we work to help Loyola University Chicago, as an institution, shift toward becoming an actively anti-racist institution?</a:t>
            </a:r>
            <a:endParaRPr lang="en-US" sz="2000">
              <a:cs typeface="Calibri"/>
            </a:endParaRPr>
          </a:p>
          <a:p>
            <a:pPr indent="-228600">
              <a:spcAft>
                <a:spcPts val="600"/>
              </a:spcAft>
              <a:buFont typeface="Arial" panose="020B0604020202020204" pitchFamily="34" charset="0"/>
              <a:buChar char="•"/>
            </a:pPr>
            <a:endParaRPr lang="en-US" sz="2000">
              <a:latin typeface="+mn-lt"/>
              <a:ea typeface="+mn-ea"/>
              <a:cs typeface="+mn-cs"/>
            </a:endParaRPr>
          </a:p>
        </p:txBody>
      </p:sp>
      <p:sp>
        <p:nvSpPr>
          <p:cNvPr id="20" name="Title 1">
            <a:extLst>
              <a:ext uri="{FF2B5EF4-FFF2-40B4-BE49-F238E27FC236}">
                <a16:creationId xmlns:a16="http://schemas.microsoft.com/office/drawing/2014/main" id="{CB33E99E-285D-4A29-A57C-B86258599F63}"/>
              </a:ext>
            </a:extLst>
          </p:cNvPr>
          <p:cNvSpPr txBox="1">
            <a:spLocks/>
          </p:cNvSpPr>
          <p:nvPr/>
        </p:nvSpPr>
        <p:spPr>
          <a:xfrm>
            <a:off x="5668632" y="2669075"/>
            <a:ext cx="5471529" cy="562784"/>
          </a:xfrm>
          <a:prstGeom prst="rect">
            <a:avLst/>
          </a:prstGeom>
        </p:spPr>
        <p:txBody>
          <a:bodyPr vert="horz" lIns="91440" tIns="45720" rIns="91440" bIns="45720" rtlCol="0" anchor="t">
            <a:normAutofit fontScale="9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514350" lvl="1">
              <a:lnSpc>
                <a:spcPct val="90000"/>
              </a:lnSpc>
              <a:spcAft>
                <a:spcPts val="600"/>
              </a:spcAft>
            </a:pPr>
            <a:r>
              <a:rPr lang="en-US" sz="3600" b="1"/>
              <a:t>Discussion Questions</a:t>
            </a:r>
          </a:p>
          <a:p>
            <a:pPr indent="-228600">
              <a:spcAft>
                <a:spcPts val="600"/>
              </a:spcAft>
              <a:buFont typeface="Arial" panose="020B0604020202020204" pitchFamily="34" charset="0"/>
              <a:buChar char="•"/>
            </a:pPr>
            <a:endParaRPr lang="en-US" sz="2000">
              <a:latin typeface="+mn-lt"/>
              <a:ea typeface="+mn-ea"/>
              <a:cs typeface="+mn-cs"/>
            </a:endParaRPr>
          </a:p>
        </p:txBody>
      </p:sp>
    </p:spTree>
    <p:extLst>
      <p:ext uri="{BB962C8B-B14F-4D97-AF65-F5344CB8AC3E}">
        <p14:creationId xmlns:p14="http://schemas.microsoft.com/office/powerpoint/2010/main" val="209782623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4522B21E-B2B9-4C72-9A71-C87EFD1374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EB7D2A2-F448-44D4-938C-DC84CBCB3B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441258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71AEA07-1E14-44B4-8E55-64EF049CD6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6464" y="551962"/>
            <a:ext cx="10999072" cy="4618549"/>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A88351A-D1B2-4023-B68A-2C457C89A2EA}"/>
              </a:ext>
            </a:extLst>
          </p:cNvPr>
          <p:cNvSpPr>
            <a:spLocks noGrp="1"/>
          </p:cNvSpPr>
          <p:nvPr>
            <p:ph type="title"/>
          </p:nvPr>
        </p:nvSpPr>
        <p:spPr>
          <a:xfrm>
            <a:off x="1524000" y="1293338"/>
            <a:ext cx="9144000" cy="3274592"/>
          </a:xfrm>
        </p:spPr>
        <p:txBody>
          <a:bodyPr vert="horz" lIns="91440" tIns="45720" rIns="91440" bIns="45720" rtlCol="0" anchor="ctr">
            <a:normAutofit/>
          </a:bodyPr>
          <a:lstStyle/>
          <a:p>
            <a:pPr algn="ctr"/>
            <a:r>
              <a:rPr lang="en-US" sz="7200" kern="1200">
                <a:solidFill>
                  <a:schemeClr val="tx1"/>
                </a:solidFill>
                <a:latin typeface="+mj-lt"/>
                <a:ea typeface="+mj-ea"/>
                <a:cs typeface="+mj-cs"/>
              </a:rPr>
              <a:t>Questions?</a:t>
            </a:r>
          </a:p>
        </p:txBody>
      </p:sp>
      <p:sp>
        <p:nvSpPr>
          <p:cNvPr id="3" name="Text Placeholder 2">
            <a:extLst>
              <a:ext uri="{FF2B5EF4-FFF2-40B4-BE49-F238E27FC236}">
                <a16:creationId xmlns:a16="http://schemas.microsoft.com/office/drawing/2014/main" id="{ECFAEEF8-E5CD-43CC-B8A9-BFE1E25841FA}"/>
              </a:ext>
            </a:extLst>
          </p:cNvPr>
          <p:cNvSpPr>
            <a:spLocks noGrp="1"/>
          </p:cNvSpPr>
          <p:nvPr>
            <p:ph type="body" idx="1"/>
          </p:nvPr>
        </p:nvSpPr>
        <p:spPr>
          <a:xfrm>
            <a:off x="1524000" y="5514052"/>
            <a:ext cx="9144000" cy="651910"/>
          </a:xfrm>
        </p:spPr>
        <p:txBody>
          <a:bodyPr vert="horz" lIns="91440" tIns="45720" rIns="91440" bIns="45720" rtlCol="0" anchor="ctr">
            <a:normAutofit/>
          </a:bodyPr>
          <a:lstStyle/>
          <a:p>
            <a:pPr algn="ctr"/>
            <a:r>
              <a:rPr lang="en-US" kern="1200">
                <a:solidFill>
                  <a:schemeClr val="tx1"/>
                </a:solidFill>
                <a:latin typeface="+mn-lt"/>
                <a:ea typeface="+mn-ea"/>
                <a:cs typeface="+mn-cs"/>
              </a:rPr>
              <a:t>We have some time left over for discussion</a:t>
            </a:r>
          </a:p>
        </p:txBody>
      </p:sp>
      <p:cxnSp>
        <p:nvCxnSpPr>
          <p:cNvPr id="14" name="Straight Connector 13">
            <a:extLst>
              <a:ext uri="{FF2B5EF4-FFF2-40B4-BE49-F238E27FC236}">
                <a16:creationId xmlns:a16="http://schemas.microsoft.com/office/drawing/2014/main" id="{F7C8EA93-3210-4C62-99E9-153C275E3A8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96464" y="6354708"/>
            <a:ext cx="11000232" cy="0"/>
          </a:xfrm>
          <a:prstGeom prst="line">
            <a:avLst/>
          </a:prstGeom>
          <a:ln w="10160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5991455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4522B21E-B2B9-4C72-9A71-C87EFD1374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EB7D2A2-F448-44D4-938C-DC84CBCB3B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441258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71AEA07-1E14-44B4-8E55-64EF049CD6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6464" y="551962"/>
            <a:ext cx="10999072" cy="4618549"/>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7228861-B2C4-4C45-BEC3-B43C6A972F5E}"/>
              </a:ext>
            </a:extLst>
          </p:cNvPr>
          <p:cNvSpPr>
            <a:spLocks noGrp="1"/>
          </p:cNvSpPr>
          <p:nvPr>
            <p:ph type="title"/>
          </p:nvPr>
        </p:nvSpPr>
        <p:spPr>
          <a:xfrm>
            <a:off x="1524000" y="1293338"/>
            <a:ext cx="9144000" cy="3274592"/>
          </a:xfrm>
        </p:spPr>
        <p:txBody>
          <a:bodyPr vert="horz" lIns="91440" tIns="45720" rIns="91440" bIns="45720" rtlCol="0" anchor="ctr">
            <a:normAutofit/>
          </a:bodyPr>
          <a:lstStyle/>
          <a:p>
            <a:pPr algn="ctr"/>
            <a:r>
              <a:rPr lang="en-US" sz="7200" kern="1200">
                <a:solidFill>
                  <a:schemeClr val="tx1"/>
                </a:solidFill>
                <a:latin typeface="+mj-lt"/>
                <a:ea typeface="+mj-ea"/>
                <a:cs typeface="+mj-cs"/>
              </a:rPr>
              <a:t>Evaluation</a:t>
            </a:r>
          </a:p>
        </p:txBody>
      </p:sp>
      <p:sp>
        <p:nvSpPr>
          <p:cNvPr id="3" name="Text Placeholder 2">
            <a:extLst>
              <a:ext uri="{FF2B5EF4-FFF2-40B4-BE49-F238E27FC236}">
                <a16:creationId xmlns:a16="http://schemas.microsoft.com/office/drawing/2014/main" id="{B04D6D6D-5BCA-43EA-BD6E-A6056E9471DD}"/>
              </a:ext>
            </a:extLst>
          </p:cNvPr>
          <p:cNvSpPr>
            <a:spLocks noGrp="1"/>
          </p:cNvSpPr>
          <p:nvPr>
            <p:ph type="body" idx="1"/>
          </p:nvPr>
        </p:nvSpPr>
        <p:spPr>
          <a:xfrm>
            <a:off x="1524000" y="5514052"/>
            <a:ext cx="9144000" cy="651910"/>
          </a:xfrm>
        </p:spPr>
        <p:txBody>
          <a:bodyPr vert="horz" lIns="91440" tIns="45720" rIns="91440" bIns="45720" rtlCol="0" anchor="ctr">
            <a:normAutofit/>
          </a:bodyPr>
          <a:lstStyle/>
          <a:p>
            <a:pPr algn="ctr"/>
            <a:r>
              <a:rPr lang="en-US" sz="2000" kern="1200">
                <a:solidFill>
                  <a:schemeClr val="tx1"/>
                </a:solidFill>
                <a:latin typeface="+mn-lt"/>
                <a:ea typeface="+mn-ea"/>
                <a:cs typeface="+mn-cs"/>
              </a:rPr>
              <a:t>FCIP and the presenters appreciate your feedback. We will use it to inform the remaining sessions. </a:t>
            </a:r>
          </a:p>
        </p:txBody>
      </p:sp>
      <p:cxnSp>
        <p:nvCxnSpPr>
          <p:cNvPr id="14" name="Straight Connector 13">
            <a:extLst>
              <a:ext uri="{FF2B5EF4-FFF2-40B4-BE49-F238E27FC236}">
                <a16:creationId xmlns:a16="http://schemas.microsoft.com/office/drawing/2014/main" id="{F7C8EA93-3210-4C62-99E9-153C275E3A8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96464" y="6354708"/>
            <a:ext cx="11000232" cy="0"/>
          </a:xfrm>
          <a:prstGeom prst="line">
            <a:avLst/>
          </a:prstGeom>
          <a:ln w="10160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9838440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4522B21E-B2B9-4C72-9A71-C87EFD1374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EB7D2A2-F448-44D4-938C-DC84CBCB3B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441258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71AEA07-1E14-44B4-8E55-64EF049CD6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6464" y="551962"/>
            <a:ext cx="10999072" cy="4618549"/>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A88351A-D1B2-4023-B68A-2C457C89A2EA}"/>
              </a:ext>
            </a:extLst>
          </p:cNvPr>
          <p:cNvSpPr>
            <a:spLocks noGrp="1"/>
          </p:cNvSpPr>
          <p:nvPr>
            <p:ph type="title"/>
          </p:nvPr>
        </p:nvSpPr>
        <p:spPr>
          <a:xfrm>
            <a:off x="1524000" y="703004"/>
            <a:ext cx="9144000" cy="763702"/>
          </a:xfrm>
        </p:spPr>
        <p:txBody>
          <a:bodyPr vert="horz" lIns="91440" tIns="45720" rIns="91440" bIns="45720" rtlCol="0" anchor="ctr">
            <a:noAutofit/>
          </a:bodyPr>
          <a:lstStyle/>
          <a:p>
            <a:pPr algn="ctr"/>
            <a:r>
              <a:rPr lang="en-US" b="1"/>
              <a:t>Resources</a:t>
            </a:r>
            <a:endParaRPr lang="en-US" b="1" kern="1200">
              <a:latin typeface="+mj-lt"/>
              <a:cs typeface="Calibri Light"/>
            </a:endParaRPr>
          </a:p>
        </p:txBody>
      </p:sp>
      <p:cxnSp>
        <p:nvCxnSpPr>
          <p:cNvPr id="14" name="Straight Connector 13">
            <a:extLst>
              <a:ext uri="{FF2B5EF4-FFF2-40B4-BE49-F238E27FC236}">
                <a16:creationId xmlns:a16="http://schemas.microsoft.com/office/drawing/2014/main" id="{F7C8EA93-3210-4C62-99E9-153C275E3A8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96464" y="6354708"/>
            <a:ext cx="11000232" cy="0"/>
          </a:xfrm>
          <a:prstGeom prst="line">
            <a:avLst/>
          </a:prstGeom>
          <a:ln w="101600">
            <a:solidFill>
              <a:schemeClr val="accent4"/>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21624C63-6896-43A8-859D-B5EBEE758768}"/>
              </a:ext>
            </a:extLst>
          </p:cNvPr>
          <p:cNvSpPr txBox="1"/>
          <p:nvPr/>
        </p:nvSpPr>
        <p:spPr>
          <a:xfrm>
            <a:off x="2225204" y="1633746"/>
            <a:ext cx="7742265" cy="592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hlinkClick r:id="rId2"/>
              </a:rPr>
              <a:t>Guide to Anti-racist advocacy and praxis</a:t>
            </a:r>
            <a:r>
              <a:rPr lang="en-US" b="1"/>
              <a:t>, University of Illinois at Chicago </a:t>
            </a:r>
          </a:p>
          <a:p>
            <a:endParaRPr lang="en-US" dirty="0"/>
          </a:p>
          <a:p>
            <a:r>
              <a:rPr lang="en-US" b="1" dirty="0">
                <a:cs typeface="Calibri" panose="020F0502020204030204"/>
                <a:hlinkClick r:id="rId3"/>
              </a:rPr>
              <a:t>Resources on anti-racism</a:t>
            </a:r>
            <a:r>
              <a:rPr lang="en-US" b="1">
                <a:cs typeface="Calibri" panose="020F0502020204030204"/>
              </a:rPr>
              <a:t>, Vox.com</a:t>
            </a:r>
          </a:p>
          <a:p>
            <a:endParaRPr lang="en-US" dirty="0">
              <a:cs typeface="Calibri" panose="020F0502020204030204"/>
            </a:endParaRPr>
          </a:p>
          <a:p>
            <a:r>
              <a:rPr lang="en-US" b="1" dirty="0">
                <a:ea typeface="+mn-lt"/>
                <a:cs typeface="+mn-lt"/>
                <a:hlinkClick r:id="rId4"/>
              </a:rPr>
              <a:t>High-Impact Educational Practices</a:t>
            </a:r>
            <a:r>
              <a:rPr lang="en-US" b="1">
                <a:ea typeface="+mn-lt"/>
                <a:cs typeface="+mn-lt"/>
              </a:rPr>
              <a:t>, AACU</a:t>
            </a:r>
          </a:p>
          <a:p>
            <a:endParaRPr lang="en-US" dirty="0">
              <a:cs typeface="Calibri"/>
            </a:endParaRPr>
          </a:p>
          <a:p>
            <a:r>
              <a:rPr lang="en-US" b="1">
                <a:ea typeface="+mn-lt"/>
                <a:cs typeface="+mn-lt"/>
              </a:rPr>
              <a:t>Relevant Organizations </a:t>
            </a:r>
          </a:p>
          <a:p>
            <a:pPr>
              <a:lnSpc>
                <a:spcPct val="90000"/>
              </a:lnSpc>
              <a:spcBef>
                <a:spcPts val="1000"/>
              </a:spcBef>
            </a:pPr>
            <a:r>
              <a:rPr lang="en-US" dirty="0">
                <a:ea typeface="+mn-lt"/>
                <a:cs typeface="+mn-lt"/>
                <a:hlinkClick r:id="rId5"/>
              </a:rPr>
              <a:t>Black Lives Matter Chicago</a:t>
            </a:r>
            <a:r>
              <a:rPr lang="en-US" dirty="0">
                <a:ea typeface="+mn-lt"/>
                <a:cs typeface="+mn-lt"/>
              </a:rPr>
              <a:t> </a:t>
            </a:r>
          </a:p>
          <a:p>
            <a:pPr>
              <a:lnSpc>
                <a:spcPct val="90000"/>
              </a:lnSpc>
              <a:spcBef>
                <a:spcPts val="1000"/>
              </a:spcBef>
            </a:pPr>
            <a:r>
              <a:rPr lang="en-US" dirty="0">
                <a:ea typeface="+mn-lt"/>
                <a:cs typeface="+mn-lt"/>
                <a:hlinkClick r:id="rId6"/>
              </a:rPr>
              <a:t>Brave Space Alliance</a:t>
            </a:r>
            <a:r>
              <a:rPr lang="en-US" dirty="0">
                <a:ea typeface="+mn-lt"/>
                <a:cs typeface="+mn-lt"/>
              </a:rPr>
              <a:t> </a:t>
            </a:r>
          </a:p>
          <a:p>
            <a:pPr>
              <a:lnSpc>
                <a:spcPct val="90000"/>
              </a:lnSpc>
              <a:spcBef>
                <a:spcPts val="1000"/>
              </a:spcBef>
            </a:pPr>
            <a:r>
              <a:rPr lang="en-US" dirty="0">
                <a:ea typeface="+mn-lt"/>
                <a:cs typeface="+mn-lt"/>
                <a:hlinkClick r:id="rId7"/>
              </a:rPr>
              <a:t>Assata's Daughters</a:t>
            </a:r>
            <a:r>
              <a:rPr lang="en-US" dirty="0">
                <a:ea typeface="+mn-lt"/>
                <a:cs typeface="+mn-lt"/>
              </a:rPr>
              <a:t> </a:t>
            </a:r>
          </a:p>
          <a:p>
            <a:pPr>
              <a:lnSpc>
                <a:spcPct val="90000"/>
              </a:lnSpc>
              <a:spcBef>
                <a:spcPts val="1000"/>
              </a:spcBef>
            </a:pPr>
            <a:r>
              <a:rPr lang="en-US" dirty="0">
                <a:ea typeface="+mn-lt"/>
                <a:cs typeface="+mn-lt"/>
                <a:hlinkClick r:id="rId8"/>
              </a:rPr>
              <a:t>Chicago Freedom School</a:t>
            </a:r>
            <a:br>
              <a:rPr lang="en-US" dirty="0">
                <a:ea typeface="+mn-lt"/>
                <a:cs typeface="+mn-lt"/>
              </a:rPr>
            </a:br>
            <a:r>
              <a:rPr lang="en-US" dirty="0">
                <a:ea typeface="+mn-lt"/>
                <a:cs typeface="+mn-lt"/>
              </a:rPr>
              <a:t> </a:t>
            </a:r>
            <a:br>
              <a:rPr lang="en-US" dirty="0">
                <a:ea typeface="+mn-lt"/>
                <a:cs typeface="+mn-lt"/>
              </a:rPr>
            </a:br>
            <a:r>
              <a:rPr lang="en-US" b="1" dirty="0">
                <a:ea typeface="+mn-lt"/>
                <a:cs typeface="+mn-lt"/>
                <a:hlinkClick r:id="rId9"/>
              </a:rPr>
              <a:t>Minorities and Philosophy Chapter</a:t>
            </a:r>
          </a:p>
          <a:p>
            <a:pPr>
              <a:lnSpc>
                <a:spcPct val="90000"/>
              </a:lnSpc>
              <a:spcBef>
                <a:spcPts val="1000"/>
              </a:spcBef>
            </a:pPr>
            <a:r>
              <a:rPr lang="en-US" b="1" dirty="0">
                <a:ea typeface="+mn-lt"/>
                <a:cs typeface="+mn-lt"/>
                <a:hlinkClick r:id="rId10"/>
              </a:rPr>
              <a:t>Beautiful Trouble Project</a:t>
            </a:r>
            <a:endParaRPr lang="en-US">
              <a:ea typeface="+mn-lt"/>
              <a:cs typeface="+mn-lt"/>
            </a:endParaRPr>
          </a:p>
          <a:p>
            <a:pPr>
              <a:lnSpc>
                <a:spcPct val="90000"/>
              </a:lnSpc>
              <a:spcBef>
                <a:spcPts val="1000"/>
              </a:spcBef>
            </a:pPr>
            <a:endParaRPr lang="en-US" dirty="0">
              <a:ea typeface="+mn-lt"/>
              <a:cs typeface="+mn-lt"/>
            </a:endParaRPr>
          </a:p>
          <a:p>
            <a:pPr>
              <a:lnSpc>
                <a:spcPct val="90000"/>
              </a:lnSpc>
              <a:spcBef>
                <a:spcPts val="1000"/>
              </a:spcBef>
            </a:pPr>
            <a:endParaRPr lang="en-US" b="1" dirty="0">
              <a:ea typeface="+mn-lt"/>
              <a:cs typeface="+mn-lt"/>
            </a:endParaRPr>
          </a:p>
          <a:p>
            <a:pPr>
              <a:lnSpc>
                <a:spcPct val="90000"/>
              </a:lnSpc>
              <a:spcBef>
                <a:spcPts val="1000"/>
              </a:spcBef>
            </a:pPr>
            <a:endParaRPr lang="en-US" dirty="0">
              <a:cs typeface="Calibri" panose="020F0502020204030204"/>
            </a:endParaRPr>
          </a:p>
          <a:p>
            <a:pPr>
              <a:lnSpc>
                <a:spcPct val="90000"/>
              </a:lnSpc>
              <a:spcBef>
                <a:spcPts val="1000"/>
              </a:spcBef>
            </a:pPr>
            <a:endParaRPr lang="en-US" b="1" dirty="0">
              <a:cs typeface="Calibri" panose="020F0502020204030204"/>
            </a:endParaRPr>
          </a:p>
        </p:txBody>
      </p:sp>
    </p:spTree>
    <p:extLst>
      <p:ext uri="{BB962C8B-B14F-4D97-AF65-F5344CB8AC3E}">
        <p14:creationId xmlns:p14="http://schemas.microsoft.com/office/powerpoint/2010/main" val="2389979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CFDCFA8-D33E-4604-A655-6A000D5E298C}"/>
              </a:ext>
            </a:extLst>
          </p:cNvPr>
          <p:cNvSpPr txBox="1"/>
          <p:nvPr/>
        </p:nvSpPr>
        <p:spPr>
          <a:xfrm>
            <a:off x="1345722" y="1906438"/>
            <a:ext cx="9514934"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5400">
                <a:solidFill>
                  <a:schemeClr val="accent5">
                    <a:lumMod val="50000"/>
                  </a:schemeClr>
                </a:solidFill>
              </a:rPr>
              <a:t>"Racist" or "Anti-Racist" </a:t>
            </a:r>
            <a:endParaRPr lang="en-US">
              <a:solidFill>
                <a:schemeClr val="accent5">
                  <a:lumMod val="50000"/>
                </a:schemeClr>
              </a:solidFill>
              <a:cs typeface="Calibri" panose="020F0502020204030204"/>
            </a:endParaRPr>
          </a:p>
          <a:p>
            <a:pPr algn="ctr"/>
            <a:r>
              <a:rPr lang="en-US" sz="5400">
                <a:solidFill>
                  <a:schemeClr val="accent5">
                    <a:lumMod val="50000"/>
                  </a:schemeClr>
                </a:solidFill>
              </a:rPr>
              <a:t>is what we do, not who we are.</a:t>
            </a:r>
            <a:endParaRPr lang="en-US">
              <a:solidFill>
                <a:schemeClr val="accent5">
                  <a:lumMod val="50000"/>
                </a:schemeClr>
              </a:solidFill>
              <a:cs typeface="Calibri" panose="020F0502020204030204"/>
            </a:endParaRPr>
          </a:p>
        </p:txBody>
      </p:sp>
      <p:sp>
        <p:nvSpPr>
          <p:cNvPr id="3" name="TextBox 2">
            <a:extLst>
              <a:ext uri="{FF2B5EF4-FFF2-40B4-BE49-F238E27FC236}">
                <a16:creationId xmlns:a16="http://schemas.microsoft.com/office/drawing/2014/main" id="{9FBB0A9B-FFC0-4881-BA25-1CA8EE88F453}"/>
              </a:ext>
            </a:extLst>
          </p:cNvPr>
          <p:cNvSpPr txBox="1"/>
          <p:nvPr/>
        </p:nvSpPr>
        <p:spPr>
          <a:xfrm>
            <a:off x="6190891" y="5817079"/>
            <a:ext cx="5604293"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a:solidFill>
                  <a:srgbClr val="002060"/>
                </a:solidFill>
              </a:rPr>
              <a:t>(a paraphrase of Ibram X. Kendi)</a:t>
            </a:r>
            <a:endParaRPr lang="en-US" sz="3200">
              <a:solidFill>
                <a:srgbClr val="002060"/>
              </a:solidFill>
              <a:cs typeface="Calibri"/>
            </a:endParaRPr>
          </a:p>
        </p:txBody>
      </p:sp>
    </p:spTree>
    <p:extLst>
      <p:ext uri="{BB962C8B-B14F-4D97-AF65-F5344CB8AC3E}">
        <p14:creationId xmlns:p14="http://schemas.microsoft.com/office/powerpoint/2010/main" val="2594638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8" descr="A picture containing furniture, curtain&#10;&#10;Description automatically generated">
            <a:extLst>
              <a:ext uri="{FF2B5EF4-FFF2-40B4-BE49-F238E27FC236}">
                <a16:creationId xmlns:a16="http://schemas.microsoft.com/office/drawing/2014/main" id="{E6EA86E2-2D0B-42A1-A064-6D0E2A901A81}"/>
              </a:ext>
            </a:extLst>
          </p:cNvPr>
          <p:cNvPicPr>
            <a:picLocks noChangeAspect="1"/>
          </p:cNvPicPr>
          <p:nvPr/>
        </p:nvPicPr>
        <p:blipFill rotWithShape="1">
          <a:blip r:embed="rId3"/>
          <a:srcRect l="14706" r="15158" b="794"/>
          <a:stretch/>
        </p:blipFill>
        <p:spPr>
          <a:xfrm>
            <a:off x="425569" y="2969707"/>
            <a:ext cx="4454973" cy="3592788"/>
          </a:xfrm>
          <a:prstGeom prst="rect">
            <a:avLst/>
          </a:prstGeom>
        </p:spPr>
      </p:pic>
      <p:pic>
        <p:nvPicPr>
          <p:cNvPr id="2" name="Picture 2" descr="A picture containing drawing&#10;&#10;Description automatically generated">
            <a:extLst>
              <a:ext uri="{FF2B5EF4-FFF2-40B4-BE49-F238E27FC236}">
                <a16:creationId xmlns:a16="http://schemas.microsoft.com/office/drawing/2014/main" id="{F9C186B2-74CE-4D5F-B153-70FBF1F90F8A}"/>
              </a:ext>
            </a:extLst>
          </p:cNvPr>
          <p:cNvPicPr>
            <a:picLocks noChangeAspect="1"/>
          </p:cNvPicPr>
          <p:nvPr/>
        </p:nvPicPr>
        <p:blipFill>
          <a:blip r:embed="rId4"/>
          <a:stretch>
            <a:fillRect/>
          </a:stretch>
        </p:blipFill>
        <p:spPr>
          <a:xfrm>
            <a:off x="5500777" y="1195020"/>
            <a:ext cx="6251275" cy="4568602"/>
          </a:xfrm>
          <a:prstGeom prst="rect">
            <a:avLst/>
          </a:prstGeom>
        </p:spPr>
      </p:pic>
      <p:pic>
        <p:nvPicPr>
          <p:cNvPr id="3" name="Picture 3" descr="A close up of graphics&#10;&#10;Description automatically generated">
            <a:extLst>
              <a:ext uri="{FF2B5EF4-FFF2-40B4-BE49-F238E27FC236}">
                <a16:creationId xmlns:a16="http://schemas.microsoft.com/office/drawing/2014/main" id="{D002F386-7D71-4430-8B55-9ECEA5CDC9E2}"/>
              </a:ext>
            </a:extLst>
          </p:cNvPr>
          <p:cNvPicPr>
            <a:picLocks noChangeAspect="1"/>
          </p:cNvPicPr>
          <p:nvPr/>
        </p:nvPicPr>
        <p:blipFill>
          <a:blip r:embed="rId5"/>
          <a:stretch>
            <a:fillRect/>
          </a:stretch>
        </p:blipFill>
        <p:spPr>
          <a:xfrm>
            <a:off x="1273834" y="4340164"/>
            <a:ext cx="2743200" cy="17145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4" name="Picture 4" descr="A picture containing meter&#10;&#10;Description automatically generated">
            <a:extLst>
              <a:ext uri="{FF2B5EF4-FFF2-40B4-BE49-F238E27FC236}">
                <a16:creationId xmlns:a16="http://schemas.microsoft.com/office/drawing/2014/main" id="{4383027C-CD01-4308-A25F-5DF9B97A57AA}"/>
              </a:ext>
            </a:extLst>
          </p:cNvPr>
          <p:cNvPicPr>
            <a:picLocks noChangeAspect="1"/>
          </p:cNvPicPr>
          <p:nvPr/>
        </p:nvPicPr>
        <p:blipFill>
          <a:blip r:embed="rId6"/>
          <a:stretch>
            <a:fillRect/>
          </a:stretch>
        </p:blipFill>
        <p:spPr>
          <a:xfrm>
            <a:off x="1388852" y="194040"/>
            <a:ext cx="2743200" cy="2760562"/>
          </a:xfrm>
          <a:prstGeom prst="rect">
            <a:avLst/>
          </a:prstGeom>
        </p:spPr>
      </p:pic>
      <p:sp>
        <p:nvSpPr>
          <p:cNvPr id="5" name="TextBox 4">
            <a:extLst>
              <a:ext uri="{FF2B5EF4-FFF2-40B4-BE49-F238E27FC236}">
                <a16:creationId xmlns:a16="http://schemas.microsoft.com/office/drawing/2014/main" id="{9FCEC9ED-8B84-4F67-BC78-3FD5232BB440}"/>
              </a:ext>
            </a:extLst>
          </p:cNvPr>
          <p:cNvSpPr txBox="1"/>
          <p:nvPr/>
        </p:nvSpPr>
        <p:spPr>
          <a:xfrm>
            <a:off x="9267645" y="2826589"/>
            <a:ext cx="2743200" cy="110799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6600" b="1">
                <a:solidFill>
                  <a:srgbClr val="FF0000"/>
                </a:solidFill>
                <a:latin typeface="Bradley Hand ITC"/>
              </a:rPr>
              <a:t>shame</a:t>
            </a:r>
            <a:endParaRPr lang="en-US" sz="6600" b="1">
              <a:solidFill>
                <a:srgbClr val="FF0000"/>
              </a:solidFill>
              <a:latin typeface="Bradley Hand ITC"/>
              <a:cs typeface="Calibri"/>
            </a:endParaRPr>
          </a:p>
        </p:txBody>
      </p:sp>
      <p:sp>
        <p:nvSpPr>
          <p:cNvPr id="7" name="TextBox 6">
            <a:extLst>
              <a:ext uri="{FF2B5EF4-FFF2-40B4-BE49-F238E27FC236}">
                <a16:creationId xmlns:a16="http://schemas.microsoft.com/office/drawing/2014/main" id="{02FF29BF-2156-48D2-920F-FB09686E78F1}"/>
              </a:ext>
            </a:extLst>
          </p:cNvPr>
          <p:cNvSpPr txBox="1"/>
          <p:nvPr/>
        </p:nvSpPr>
        <p:spPr>
          <a:xfrm>
            <a:off x="9554294" y="4622859"/>
            <a:ext cx="2455653"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8000" b="1">
                <a:solidFill>
                  <a:srgbClr val="0070C0"/>
                </a:solidFill>
                <a:latin typeface="Bradley Hand ITC"/>
              </a:rPr>
              <a:t>guilt</a:t>
            </a:r>
            <a:endParaRPr lang="en-US" sz="8000" b="1">
              <a:solidFill>
                <a:srgbClr val="0070C0"/>
              </a:solidFill>
              <a:latin typeface="Bradley Hand ITC"/>
              <a:cs typeface="Calibri"/>
            </a:endParaRPr>
          </a:p>
        </p:txBody>
      </p:sp>
    </p:spTree>
    <p:extLst>
      <p:ext uri="{BB962C8B-B14F-4D97-AF65-F5344CB8AC3E}">
        <p14:creationId xmlns:p14="http://schemas.microsoft.com/office/powerpoint/2010/main" val="31842173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8" descr="A picture containing road, outdoor, grass, person&#10;&#10;Description automatically generated">
            <a:extLst>
              <a:ext uri="{FF2B5EF4-FFF2-40B4-BE49-F238E27FC236}">
                <a16:creationId xmlns:a16="http://schemas.microsoft.com/office/drawing/2014/main" id="{6757E835-32A4-48E7-888D-B93FD6F95E91}"/>
              </a:ext>
            </a:extLst>
          </p:cNvPr>
          <p:cNvPicPr>
            <a:picLocks noChangeAspect="1"/>
          </p:cNvPicPr>
          <p:nvPr/>
        </p:nvPicPr>
        <p:blipFill rotWithShape="1">
          <a:blip r:embed="rId3"/>
          <a:srcRect l="17658" t="4090" r="-578" b="-1022"/>
          <a:stretch/>
        </p:blipFill>
        <p:spPr>
          <a:xfrm>
            <a:off x="2941610" y="192446"/>
            <a:ext cx="6620309" cy="6811736"/>
          </a:xfrm>
          <a:prstGeom prst="rect">
            <a:avLst/>
          </a:prstGeom>
          <a:ln>
            <a:noFill/>
          </a:ln>
          <a:effectLst>
            <a:softEdge rad="112500"/>
          </a:effectLst>
        </p:spPr>
      </p:pic>
      <p:sp>
        <p:nvSpPr>
          <p:cNvPr id="2" name="TextBox 1">
            <a:extLst>
              <a:ext uri="{FF2B5EF4-FFF2-40B4-BE49-F238E27FC236}">
                <a16:creationId xmlns:a16="http://schemas.microsoft.com/office/drawing/2014/main" id="{08237CE9-03E3-40E1-B71D-7BF5F3236B89}"/>
              </a:ext>
            </a:extLst>
          </p:cNvPr>
          <p:cNvSpPr txBox="1"/>
          <p:nvPr/>
        </p:nvSpPr>
        <p:spPr>
          <a:xfrm>
            <a:off x="195531" y="1906437"/>
            <a:ext cx="3763993"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7200"/>
              <a:t>power</a:t>
            </a:r>
            <a:endParaRPr lang="en-US" sz="7200">
              <a:cs typeface="Calibri"/>
            </a:endParaRPr>
          </a:p>
        </p:txBody>
      </p:sp>
      <p:sp>
        <p:nvSpPr>
          <p:cNvPr id="3" name="TextBox 2">
            <a:extLst>
              <a:ext uri="{FF2B5EF4-FFF2-40B4-BE49-F238E27FC236}">
                <a16:creationId xmlns:a16="http://schemas.microsoft.com/office/drawing/2014/main" id="{A2B64629-72A6-4365-8724-715652A9AA4A}"/>
              </a:ext>
            </a:extLst>
          </p:cNvPr>
          <p:cNvSpPr txBox="1"/>
          <p:nvPr/>
        </p:nvSpPr>
        <p:spPr>
          <a:xfrm>
            <a:off x="65236" y="3285765"/>
            <a:ext cx="2743200"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5400"/>
              <a:t>over</a:t>
            </a:r>
            <a:endParaRPr lang="en-US" sz="5400">
              <a:cs typeface="Calibri"/>
            </a:endParaRPr>
          </a:p>
        </p:txBody>
      </p:sp>
      <p:sp>
        <p:nvSpPr>
          <p:cNvPr id="4" name="TextBox 3">
            <a:extLst>
              <a:ext uri="{FF2B5EF4-FFF2-40B4-BE49-F238E27FC236}">
                <a16:creationId xmlns:a16="http://schemas.microsoft.com/office/drawing/2014/main" id="{4E898220-32B5-4AA1-BF96-6F9D069D3B79}"/>
              </a:ext>
            </a:extLst>
          </p:cNvPr>
          <p:cNvSpPr txBox="1"/>
          <p:nvPr/>
        </p:nvSpPr>
        <p:spPr>
          <a:xfrm>
            <a:off x="9970340" y="4075622"/>
            <a:ext cx="1521125"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5400"/>
              <a:t>with</a:t>
            </a:r>
            <a:endParaRPr lang="en-US" sz="5400">
              <a:cs typeface="Calibri"/>
            </a:endParaRPr>
          </a:p>
        </p:txBody>
      </p:sp>
      <p:sp>
        <p:nvSpPr>
          <p:cNvPr id="5" name="TextBox 4">
            <a:extLst>
              <a:ext uri="{FF2B5EF4-FFF2-40B4-BE49-F238E27FC236}">
                <a16:creationId xmlns:a16="http://schemas.microsoft.com/office/drawing/2014/main" id="{8591CE27-161E-4ED6-B491-42340254C484}"/>
              </a:ext>
            </a:extLst>
          </p:cNvPr>
          <p:cNvSpPr txBox="1"/>
          <p:nvPr/>
        </p:nvSpPr>
        <p:spPr>
          <a:xfrm>
            <a:off x="9710648" y="2967666"/>
            <a:ext cx="2038710"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5400"/>
              <a:t>within</a:t>
            </a:r>
            <a:endParaRPr lang="en-US" sz="5400">
              <a:cs typeface="Calibri"/>
            </a:endParaRPr>
          </a:p>
        </p:txBody>
      </p:sp>
      <p:sp>
        <p:nvSpPr>
          <p:cNvPr id="6" name="TextBox 5">
            <a:extLst>
              <a:ext uri="{FF2B5EF4-FFF2-40B4-BE49-F238E27FC236}">
                <a16:creationId xmlns:a16="http://schemas.microsoft.com/office/drawing/2014/main" id="{53FE0FA8-24F4-4132-A847-949B01DA5166}"/>
              </a:ext>
            </a:extLst>
          </p:cNvPr>
          <p:cNvSpPr txBox="1"/>
          <p:nvPr/>
        </p:nvSpPr>
        <p:spPr>
          <a:xfrm>
            <a:off x="9454549" y="1503871"/>
            <a:ext cx="2570673"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7200"/>
              <a:t>power</a:t>
            </a:r>
            <a:endParaRPr lang="en-US" sz="7200">
              <a:cs typeface="Calibri"/>
            </a:endParaRPr>
          </a:p>
        </p:txBody>
      </p:sp>
      <p:sp>
        <p:nvSpPr>
          <p:cNvPr id="7" name="TextBox 6">
            <a:extLst>
              <a:ext uri="{FF2B5EF4-FFF2-40B4-BE49-F238E27FC236}">
                <a16:creationId xmlns:a16="http://schemas.microsoft.com/office/drawing/2014/main" id="{13148308-6B66-43FA-A35D-5A2F99063B9C}"/>
              </a:ext>
            </a:extLst>
          </p:cNvPr>
          <p:cNvSpPr txBox="1"/>
          <p:nvPr/>
        </p:nvSpPr>
        <p:spPr>
          <a:xfrm>
            <a:off x="5033" y="6072279"/>
            <a:ext cx="11240217" cy="923330"/>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5400" i="1">
                <a:solidFill>
                  <a:schemeClr val="bg1">
                    <a:lumMod val="50000"/>
                  </a:schemeClr>
                </a:solidFill>
              </a:rPr>
              <a:t>Which do we model in our classrooms?</a:t>
            </a:r>
            <a:endParaRPr lang="en-US" sz="6000" i="1">
              <a:solidFill>
                <a:schemeClr val="bg1">
                  <a:lumMod val="50000"/>
                </a:schemeClr>
              </a:solidFill>
              <a:cs typeface="Calibri"/>
            </a:endParaRPr>
          </a:p>
        </p:txBody>
      </p:sp>
    </p:spTree>
    <p:extLst>
      <p:ext uri="{BB962C8B-B14F-4D97-AF65-F5344CB8AC3E}">
        <p14:creationId xmlns:p14="http://schemas.microsoft.com/office/powerpoint/2010/main" val="3844313780"/>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D8157E8C6B576841973416B1FAB2F069" ma:contentTypeVersion="12" ma:contentTypeDescription="Create a new document." ma:contentTypeScope="" ma:versionID="e1a25a1dd7bbb2fcc27b8178b24534b4">
  <xsd:schema xmlns:xsd="http://www.w3.org/2001/XMLSchema" xmlns:xs="http://www.w3.org/2001/XMLSchema" xmlns:p="http://schemas.microsoft.com/office/2006/metadata/properties" xmlns:ns2="ed468a1d-be4c-4419-bcf5-210cc53d3a6d" xmlns:ns3="e81b1abb-2002-435a-a018-5721bb4a0dbc" targetNamespace="http://schemas.microsoft.com/office/2006/metadata/properties" ma:root="true" ma:fieldsID="44d9c329184ca9b5980eb424e0bafcf7" ns2:_="" ns3:_="">
    <xsd:import namespace="ed468a1d-be4c-4419-bcf5-210cc53d3a6d"/>
    <xsd:import namespace="e81b1abb-2002-435a-a018-5721bb4a0db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Location" minOccurs="0"/>
                <xsd:element ref="ns3:SharedWithUsers" minOccurs="0"/>
                <xsd:element ref="ns3:SharedWithDetails" minOccurs="0"/>
                <xsd:element ref="ns2:MediaServiceEventHashCode" minOccurs="0"/>
                <xsd:element ref="ns2:MediaServiceGenerationTime"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d468a1d-be4c-4419-bcf5-210cc53d3a6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Location" ma:index="13" nillable="true" ma:displayName="MediaServiceLocation" ma:internalName="MediaServiceLocation"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e81b1abb-2002-435a-a018-5721bb4a0dbc"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08160A21-17AC-4AF7-845F-DDDF8E6F880C}">
  <ds:schemaRefs>
    <ds:schemaRef ds:uri="http://schemas.microsoft.com/sharepoint/v3/contenttype/forms"/>
  </ds:schemaRefs>
</ds:datastoreItem>
</file>

<file path=customXml/itemProps2.xml><?xml version="1.0" encoding="utf-8"?>
<ds:datastoreItem xmlns:ds="http://schemas.openxmlformats.org/officeDocument/2006/customXml" ds:itemID="{B79440ED-0855-4861-96C0-29D2076CE7E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d468a1d-be4c-4419-bcf5-210cc53d3a6d"/>
    <ds:schemaRef ds:uri="e81b1abb-2002-435a-a018-5721bb4a0db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E7040FB5-CDE6-4C51-A2DF-7D9520D35B5C}">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68</Slides>
  <Notes>26</Notes>
  <HiddenSlides>0</HiddenSlides>
  <ScaleCrop>false</ScaleCrop>
  <HeadingPairs>
    <vt:vector size="4" baseType="variant">
      <vt:variant>
        <vt:lpstr>Theme</vt:lpstr>
      </vt:variant>
      <vt:variant>
        <vt:i4>4</vt:i4>
      </vt:variant>
      <vt:variant>
        <vt:lpstr>Slide Titles</vt:lpstr>
      </vt:variant>
      <vt:variant>
        <vt:i4>68</vt:i4>
      </vt:variant>
    </vt:vector>
  </HeadingPairs>
  <TitlesOfParts>
    <vt:vector size="72" baseType="lpstr">
      <vt:lpstr>office theme</vt:lpstr>
      <vt:lpstr>Office Theme</vt:lpstr>
      <vt:lpstr>Office Theme</vt:lpstr>
      <vt:lpstr>Office Theme</vt:lpstr>
      <vt:lpstr>Anti-Racist Pedagogy Series: Anti-Racist Action and Advocacy</vt:lpstr>
      <vt:lpstr>PowerPoint Presentation</vt:lpstr>
      <vt:lpstr>Session Agenda</vt:lpstr>
      <vt:lpstr>Shared assumptions</vt:lpstr>
      <vt:lpstr>Guidelines for Participation</vt:lpstr>
      <vt:lpstr>Magis as a Framework for Growth</vt:lpstr>
      <vt:lpstr>PowerPoint Presentation</vt:lpstr>
      <vt:lpstr>PowerPoint Presentation</vt:lpstr>
      <vt:lpstr>PowerPoint Presentation</vt:lpstr>
      <vt:lpstr>PowerPoint Presentation</vt:lpstr>
      <vt:lpstr>Action in Community and Civic Identity</vt:lpstr>
      <vt:lpstr>Working Definitions </vt:lpstr>
      <vt:lpstr>Action in Community &amp; Jesuit Education</vt:lpstr>
      <vt:lpstr>Action in Community &amp; Jesuit Education</vt:lpstr>
      <vt:lpstr>Action in Community &amp; Jesuit Education</vt:lpstr>
      <vt:lpstr>Civic Identity and Students</vt:lpstr>
      <vt:lpstr>Civic Identity and Students</vt:lpstr>
      <vt:lpstr>Action and Advocacy in the Learning Environment</vt:lpstr>
      <vt:lpstr>Promoting Civic Engagement in the Classroom</vt:lpstr>
      <vt:lpstr>PowerPoint Presentation</vt:lpstr>
      <vt:lpstr>Researching State Voting Laws</vt:lpstr>
      <vt:lpstr>Teaching students how to contact their legislators</vt:lpstr>
      <vt:lpstr>Teaching students to research candidates</vt:lpstr>
      <vt:lpstr>PowerPoint Presentation</vt:lpstr>
      <vt:lpstr>Emphasizing state and local elections</vt:lpstr>
      <vt:lpstr>Media Literacy</vt:lpstr>
      <vt:lpstr>Some resources for sharpening students’ critical media consumption skills: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Engaged Learning at LUC:  An Opportunity for Advocacy, Action, and Centering Community Wisdom</vt:lpstr>
      <vt:lpstr>PowerPoint Presentation</vt:lpstr>
      <vt:lpstr>PowerPoint Presentation</vt:lpstr>
      <vt:lpstr>Engaged Learning at LUC</vt:lpstr>
      <vt:lpstr>Engaged Learning at LUC</vt:lpstr>
      <vt:lpstr>Service-Learning</vt:lpstr>
      <vt:lpstr>Critical Service-Learning: The CEL's Approach</vt:lpstr>
      <vt:lpstr>Community-Based Undergraduate Research</vt:lpstr>
      <vt:lpstr>Supporting Students from Marginalized Groups</vt:lpstr>
      <vt:lpstr>Minorities and Philosophy, LUC Chapter</vt:lpstr>
      <vt:lpstr>Gatekeeper vs. Usher</vt:lpstr>
      <vt:lpstr>Transforming Values</vt:lpstr>
      <vt:lpstr>High Impact Practices (HIPs)</vt:lpstr>
      <vt:lpstr>Key Insights: HIPs are not enough</vt:lpstr>
      <vt:lpstr>Follow Their Lead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Building Relationships with Community</vt:lpstr>
      <vt:lpstr>Breakout Sessions </vt:lpstr>
      <vt:lpstr>Questions?</vt:lpstr>
      <vt:lpstr>Evaluation</vt:lpstr>
      <vt:lpstr>Resources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Anti-Racist Pedagogy Series: Anti-Racist Course Design</dc:title>
  <dc:creator>Mansbach, Jessica</dc:creator>
  <cp:revision>162</cp:revision>
  <dcterms:created xsi:type="dcterms:W3CDTF">2020-07-13T18:52:21Z</dcterms:created>
  <dcterms:modified xsi:type="dcterms:W3CDTF">2020-07-27T21:39:39Z</dcterms:modified>
</cp:coreProperties>
</file>